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54">
          <p15:clr>
            <a:srgbClr val="A4A3A4"/>
          </p15:clr>
        </p15:guide>
        <p15:guide id="2" pos="2880">
          <p15:clr>
            <a:srgbClr val="A4A3A4"/>
          </p15:clr>
        </p15:guide>
        <p15:guide id="3" pos="5533">
          <p15:clr>
            <a:srgbClr val="9AA0A6"/>
          </p15:clr>
        </p15:guide>
        <p15:guide id="4" pos="227">
          <p15:clr>
            <a:srgbClr val="9AA0A6"/>
          </p15:clr>
        </p15:guide>
        <p15:guide id="5" orient="horz" pos="3016">
          <p15:clr>
            <a:srgbClr val="FF9900"/>
          </p15:clr>
        </p15:guide>
        <p15:guide id="6" orient="horz" pos="828">
          <p15:clr>
            <a:srgbClr val="9AA0A6"/>
          </p15:clr>
        </p15:guide>
        <p15:guide id="7" pos="113">
          <p15:clr>
            <a:srgbClr val="9AA0A6"/>
          </p15:clr>
        </p15:guide>
        <p15:guide id="8" pos="5647">
          <p15:clr>
            <a:srgbClr val="9AA0A6"/>
          </p15:clr>
        </p15:guide>
        <p15:guide id="9" orient="horz" pos="707">
          <p15:clr>
            <a:srgbClr val="9AA0A6"/>
          </p15:clr>
        </p15:guide>
        <p15:guide id="10" orient="horz" pos="3118">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4" name="류영표"/>
  <p:cmAuthor clrIdx="1" id="1" initials="" lastIdx="2" name="박정열"/>
  <p:cmAuthor clrIdx="2" id="2" initials="" lastIdx="1" name="김수빈"/>
  <p:cmAuthor clrIdx="3" id="3" initials="" lastIdx="1" name="JaeYeong Ya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6062C3-E3A7-40CA-8033-3A3770E8973B}">
  <a:tblStyle styleId="{B96062C3-E3A7-40CA-8033-3A3770E8973B}"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254C10F-873F-430E-B5CD-466D8DD4D88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54" orient="horz"/>
        <p:guide pos="2880"/>
        <p:guide pos="5533"/>
        <p:guide pos="227"/>
        <p:guide pos="3016" orient="horz"/>
        <p:guide pos="828" orient="horz"/>
        <p:guide pos="113"/>
        <p:guide pos="5647"/>
        <p:guide pos="707" orient="horz"/>
        <p:guide pos="311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21" Type="http://schemas.openxmlformats.org/officeDocument/2006/relationships/slide" Target="slides/slide14.xml"/><Relationship Id="rId43" Type="http://schemas.openxmlformats.org/officeDocument/2006/relationships/slide" Target="slides/slide36.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9-14T16:47:57.334">
    <p:pos x="6000" y="0"/>
    <p:text>왜 수산물 수입가격을 맞춰야 하는가?</p:text>
  </p:cm>
  <p:cm authorId="0" idx="2" dt="2021-09-14T16:47:57.334">
    <p:pos x="6000" y="0"/>
    <p:text>명백한 이유가 아직 안보임.</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09-14T16:59:38.133">
    <p:pos x="6000" y="0"/>
    <p:text>왜 이 세가지만 보였을까? 이유</p:text>
  </p:cm>
  <p:cm authorId="0" idx="4" dt="2021-09-14T16:53:39.664">
    <p:pos x="6000" y="0"/>
    <p:text>특정하게 3개만 잡아서 모델링을 하였음.</p:text>
  </p:cm>
  <p:cm authorId="1" idx="1" dt="2021-09-14T16:57:40.888">
    <p:pos x="6000" y="0"/>
    <p:text>차이가 있다고 판단 이라고 적으면 될까요?</p:text>
  </p:cm>
  <p:cm authorId="0" idx="5" dt="2021-09-14T16:59:38.133">
    <p:pos x="6000" y="0"/>
    <p:text>적진않고 스크립트에 적어놓고 발표하면 될듯</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1-09-14T11:55:02.487">
    <p:pos x="6000" y="0"/>
    <p:text>코드 블럭 삽입하는 방법
공유 폴더의 Codes_for_ppt에 들어감
-&gt; 부가기능-Code Blocks-start -&gt; 코드 텍스트 입력 후 format 클릭 -&gt; 변환된 코드 블럭을 드래그 복사한 뒤 원하는 슬라이드에 붙여넣기</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1-09-14T17:03:42.892">
    <p:pos x="6000" y="0"/>
    <p:text>보간법 방법중에 어떠한 것을 썻는지?
PT에는 필요없고 설명할때는 필요할듯.</p:text>
  </p:cm>
  <p:cm authorId="1" idx="2" dt="2021-09-14T17:02:43.744">
    <p:pos x="6000" y="0"/>
    <p:text>그냥 기본 파라미터인 value를 사용했습니다</p:text>
  </p:cm>
  <p:cm authorId="0" idx="7" dt="2021-09-14T17:03:42.892">
    <p:pos x="6000" y="0"/>
    <p:text>넵!</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1-09-14T18:13:51.695">
    <p:pos x="6000" y="0"/>
    <p:text>왼쪽 코드를 그냥 전에 있던 plot으로 바꾸는게 나을것 같네요.</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1-09-14T17:09:32.397">
    <p:pos x="6000" y="0"/>
    <p:text>코드를 넣지 말고 결과를 넣는게 좋을 거 같아요.</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1-09-14T17:10:14.422">
    <p:pos x="6000" y="0"/>
    <p:text>코드 대신 결과를 넣어주는게 좋을 거 같아요.</p:text>
  </p:cm>
  <p:cm authorId="0" idx="11" dt="2021-09-14T18:14:28.129">
    <p:pos x="6000" y="100"/>
    <p:text>좀 더 설명을 해줘야 할 것 같네요.</p:text>
  </p:cm>
  <p:cm authorId="0" idx="12" dt="2021-09-14T18:14:28.129">
    <p:pos x="6000" y="100"/>
    <p:text>무엇을 이야기 하고 싶어하는지 안보임.</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3" dt="2021-09-14T18:12:06.449">
    <p:pos x="6000" y="0"/>
    <p:text>어떠한 분석?</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1-09-14T17:28:21.873">
    <p:pos x="6000" y="0"/>
    <p:text>이건 무엇?</p:text>
  </p:cm>
  <p:cm authorId="3" idx="1" dt="2021-09-14T17:28:21.873">
    <p:pos x="6000" y="0"/>
    <p:text>오징어 모델링 과정입니다! Grid Search를 수행해주는 함수를 만들어서 RandomForest, XGBoost, LGBM, Gradient Boosting 4개의 모델 파라미터를 최적화한 후, Stacking 사용했습니다.</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f021fce4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gf021fce4a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025e89c59_1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025e89c59_1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025e89c59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025e89c59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수</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025e89c59_1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025e89c59_1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050">
                <a:solidFill>
                  <a:srgbClr val="4D5156"/>
                </a:solidFill>
                <a:highlight>
                  <a:srgbClr val="FFFFFF"/>
                </a:highlight>
              </a:rPr>
              <a:t> 기존 존재하는 변수의 성질을 이용해 다른 변수를 만드는 방법 · 날짜별 판매 데이터에 주말 여부를 추가하는 등, 분석가에 경험 및 결과로 보고 난 후에 작성함...</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f025e89c59_8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f025e89c59_8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025e89c59_8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025e89c59_8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f025e89c59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f025e89c59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함수의 Mapping을 사용함.</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025e89c59_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f025e89c59_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025e89c59_1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025e89c59_1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025e89c59_1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f025e89c59_1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f0495a09bd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f0495a09bd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f025e89c59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f025e89c59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400">
                <a:solidFill>
                  <a:schemeClr val="dk1"/>
                </a:solidFill>
              </a:rPr>
              <a:t>수산업은 다른 일반적인 산업과 구분되는 생산의 불확실성, 수산물의 강부패성, 수산자원 및 어장의 공유재산적 성격 등의 특징이 잇으며, 이들 특징은 수산물 공급의 불확실성을 초래하여 가격 불안정을 야기한다. 다시 말해 경제학적으로 재화나 서비스의 가격은 수요와 공급으로 결정되는 것이 일반적이나, 수산물 가격의 경우 수요보다 공급의 변동에 좌우되는 바가 더 크다고 볼 수 있다.1)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AutoNum type="arabicParenR"/>
            </a:pPr>
            <a:r>
              <a:rPr lang="ko" sz="1400">
                <a:solidFill>
                  <a:schemeClr val="dk1"/>
                </a:solidFill>
              </a:rPr>
              <a:t>계절성을 통한 고려한 가공유형별 오징어 소매가격 예측 모형 비교 분석(수산해양교육연구)_한다정,박철형</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sz="1000">
                <a:solidFill>
                  <a:schemeClr val="dk1"/>
                </a:solidFill>
              </a:rPr>
              <a:t>[수산물 수입가격을 맞춰야 하는 이유]</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sz="1000">
                <a:solidFill>
                  <a:schemeClr val="dk1"/>
                </a:solidFill>
              </a:rPr>
              <a:t>수출량은 큰 변동이 없음에도 수입량은 변동이 있다는 점.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sz="1000">
                <a:solidFill>
                  <a:schemeClr val="dk1"/>
                </a:solidFill>
              </a:rPr>
              <a:t>수입량의 변동폭은 크지 않음에도 수입금액 변동폭은 클 수 있다는 점.</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sz="1000">
                <a:solidFill>
                  <a:schemeClr val="dk1"/>
                </a:solidFill>
              </a:rPr>
              <a:t>[양식업, 어업]</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sz="1000">
                <a:solidFill>
                  <a:schemeClr val="dk1"/>
                </a:solidFill>
              </a:rPr>
              <a:t>양식업을 하는 어종은 양식업을 하는 나라의 수출량에 따라 가격이 변함</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 sz="1000">
                <a:solidFill>
                  <a:schemeClr val="dk1"/>
                </a:solidFill>
              </a:rPr>
              <a:t>어업을 하는 어종은 다른 변수의 영향을 크게 받을 수 있음</a:t>
            </a:r>
            <a:endParaRPr sz="10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0495a09bd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f0495a09bd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f0495a09b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f0495a09b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050">
                <a:solidFill>
                  <a:srgbClr val="4D5156"/>
                </a:solidFill>
                <a:highlight>
                  <a:srgbClr val="FFFFFF"/>
                </a:highlight>
              </a:rPr>
              <a:t> 기존 존재하는 변수의 성질을 이용해 다른 변수를 만드는 방법 · 날짜별 판매 데이터에 주말 여부를 추가하는 등, 분석가에 경험 및 결과로 보고 난 후에 작성함...</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021fce4a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f021fce4ac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025e89c59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f025e89c59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025e89c59_8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025e89c59_8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f025e89c59_8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f025e89c59_8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f025e89c59_8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f025e89c59_8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f025e89c59_1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f025e89c59_1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f025e89c5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f025e89c5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ko"/>
              <a:t>미</a:t>
            </a:r>
            <a:r>
              <a:rPr lang="ko"/>
              <a:t>국, 한국의 은행업무일</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위</a:t>
            </a:r>
            <a:r>
              <a:rPr lang="ko"/>
              <a:t>와 같이 선언한 변수를 통해,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f025e89c59_1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f025e89c59_1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050">
                <a:solidFill>
                  <a:srgbClr val="4D5156"/>
                </a:solidFill>
                <a:highlight>
                  <a:srgbClr val="FFFFFF"/>
                </a:highlight>
              </a:rPr>
              <a:t> 기존 존재하는 변수의 성질을 이용해 다른 변수를 만드는 방법 · 날짜별 판매 데이터에 주말 여부를 추가하는 등, 분석가에 경험 및 결과로 보고 난 후에 작성함...</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025e89c59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f025e89c59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f025e89c59_8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f025e89c59_8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025e89c59_8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f025e89c59_8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f025e89c59_1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f025e89c59_1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GridSearchCV로 파라미터 최적화를 해준 randomforest, xgboost, lightgbm, gradientBoosting의 예측값을</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f0495a09bd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f0495a09bd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025e89c5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f025e89c5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시간 변수를 가지고 추가한 데이터 사용 여부 및 방법을 선택하기 위해 </a:t>
            </a:r>
            <a:r>
              <a:rPr lang="ko">
                <a:solidFill>
                  <a:schemeClr val="dk1"/>
                </a:solidFill>
              </a:rPr>
              <a:t>comp_0 ~ comp6에 대한 RMSE 결과표</a:t>
            </a:r>
            <a:endParaRPr>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단순 선형 모델과 다중 선형 모델에서 중복된 모델을 제외한 새우 데이터 RMSE의 결과</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RMSE가 낮은 순으로 RandomForestRegressor, LGBMRegressor, XGBRegressor였음</a:t>
            </a:r>
            <a:endParaRPr>
              <a:solidFill>
                <a:schemeClr val="dk1"/>
              </a:solidFill>
            </a:endParaRPr>
          </a:p>
          <a:p>
            <a:pPr indent="0" lvl="0" marL="0" rtl="0" algn="l">
              <a:spcBef>
                <a:spcPts val="0"/>
              </a:spcBef>
              <a:spcAft>
                <a:spcPts val="0"/>
              </a:spcAft>
              <a:buNone/>
            </a:pPr>
            <a:r>
              <a:rPr lang="ko">
                <a:solidFill>
                  <a:schemeClr val="dk1"/>
                </a:solidFill>
              </a:rPr>
              <a:t>단 해당 수치는 StanddardScaler, MinMaxScaler, RobustScaler를 통한 스케일링이 들어간 데이터와 안 들어간 데이터를 평가한 점수가 들어가 있는 데이터이기 때문에 각 결과 데이터에서 해당 모델이 어떤 스케일링을 사용했는지 확인 후 초모수를 구해야 함.</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f025e89c5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f025e89c5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Hyperparameter Tuning(수정 중)</a:t>
            </a:r>
            <a:endParaRPr/>
          </a:p>
          <a:p>
            <a:pPr indent="0" lvl="0" marL="0" rtl="0" algn="l">
              <a:spcBef>
                <a:spcPts val="0"/>
              </a:spcBef>
              <a:spcAft>
                <a:spcPts val="0"/>
              </a:spcAft>
              <a:buNone/>
            </a:pPr>
            <a:r>
              <a:rPr lang="ko">
                <a:solidFill>
                  <a:schemeClr val="dk1"/>
                </a:solidFill>
              </a:rPr>
              <a:t>comp_0이 가장 좋은 점수가 나왔던 RandomForestRegressor, LGBMRegressor의 경우 XGBRegressor와 동일하게 데이터를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기준일 + 환율 + 유가 은행업무일 데이터로 맞춰줌</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ko"/>
              <a:t>사용모델</a:t>
            </a:r>
            <a:endParaRPr/>
          </a:p>
          <a:p>
            <a:pPr indent="-298450" lvl="0" marL="457200" rtl="0" algn="l">
              <a:spcBef>
                <a:spcPts val="0"/>
              </a:spcBef>
              <a:spcAft>
                <a:spcPts val="0"/>
              </a:spcAft>
              <a:buSzPts val="1100"/>
              <a:buChar char="-"/>
            </a:pPr>
            <a:r>
              <a:rPr lang="ko"/>
              <a:t>RandomForestRegressor</a:t>
            </a:r>
            <a:endParaRPr/>
          </a:p>
          <a:p>
            <a:pPr indent="-298450" lvl="0" marL="457200" rtl="0" algn="l">
              <a:spcBef>
                <a:spcPts val="0"/>
              </a:spcBef>
              <a:spcAft>
                <a:spcPts val="0"/>
              </a:spcAft>
              <a:buSzPts val="1100"/>
              <a:buChar char="-"/>
            </a:pPr>
            <a:r>
              <a:rPr lang="ko"/>
              <a:t>XGBRegressor</a:t>
            </a:r>
            <a:endParaRPr/>
          </a:p>
          <a:p>
            <a:pPr indent="-298450" lvl="0" marL="457200" rtl="0" algn="l">
              <a:spcBef>
                <a:spcPts val="0"/>
              </a:spcBef>
              <a:spcAft>
                <a:spcPts val="0"/>
              </a:spcAft>
              <a:buSzPts val="1100"/>
              <a:buChar char="-"/>
            </a:pPr>
            <a:r>
              <a:rPr lang="ko"/>
              <a:t>LGBMRegressor</a:t>
            </a:r>
            <a:endParaRPr/>
          </a:p>
          <a:p>
            <a:pPr indent="0" lvl="0" marL="0" rtl="0" algn="l">
              <a:spcBef>
                <a:spcPts val="0"/>
              </a:spcBef>
              <a:spcAft>
                <a:spcPts val="0"/>
              </a:spcAft>
              <a:buNone/>
            </a:pPr>
            <a:r>
              <a:rPr lang="ko"/>
              <a:t>사용CV</a:t>
            </a:r>
            <a:endParaRPr/>
          </a:p>
          <a:p>
            <a:pPr indent="-298450" lvl="0" marL="457200" rtl="0" algn="l">
              <a:spcBef>
                <a:spcPts val="0"/>
              </a:spcBef>
              <a:spcAft>
                <a:spcPts val="0"/>
              </a:spcAft>
              <a:buSzPts val="1100"/>
              <a:buChar char="-"/>
            </a:pPr>
            <a:r>
              <a:rPr lang="ko"/>
              <a:t>GridSearchCV</a:t>
            </a:r>
            <a:endParaRPr/>
          </a:p>
          <a:p>
            <a:pPr indent="-298450" lvl="0" marL="457200" rtl="0" algn="l">
              <a:spcBef>
                <a:spcPts val="0"/>
              </a:spcBef>
              <a:spcAft>
                <a:spcPts val="0"/>
              </a:spcAft>
              <a:buSzPts val="1100"/>
              <a:buChar char="-"/>
            </a:pPr>
            <a:r>
              <a:rPr lang="ko"/>
              <a:t>RamdomizedSearchCV</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시사점</a:t>
            </a:r>
            <a:endParaRPr/>
          </a:p>
          <a:p>
            <a:pPr indent="0" lvl="0" marL="0" rtl="0" algn="l">
              <a:spcBef>
                <a:spcPts val="0"/>
              </a:spcBef>
              <a:spcAft>
                <a:spcPts val="0"/>
              </a:spcAft>
              <a:buNone/>
            </a:pPr>
            <a:r>
              <a:rPr lang="ko"/>
              <a:t>RandomForestRegressor는 모수만 다를 뿐, 스케일링하지 않은 데이터로도 가동이 가능했으나,</a:t>
            </a:r>
            <a:endParaRPr/>
          </a:p>
          <a:p>
            <a:pPr indent="0" lvl="0" marL="0" rtl="0" algn="l">
              <a:spcBef>
                <a:spcPts val="0"/>
              </a:spcBef>
              <a:spcAft>
                <a:spcPts val="0"/>
              </a:spcAft>
              <a:buNone/>
            </a:pPr>
            <a:r>
              <a:rPr lang="ko"/>
              <a:t>XGBRegressor, LGBMRegressor는 StandardScaler를 하지 않은 데이터로는 최적화가 불가능했음</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LGBMRegressor, GridSearchCV의 결과는 받을 수 없었음</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f0495a09b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f0495a09b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021fce4a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021fce4a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400">
                <a:solidFill>
                  <a:schemeClr val="dk1"/>
                </a:solidFill>
              </a:rPr>
              <a:t>특정한 3개의 수산물에 차이가 있다고 판단 - &gt; 각각 모델링으로 결정</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f025e89c59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f025e89c59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제공받</a:t>
            </a:r>
            <a:r>
              <a:rPr lang="ko"/>
              <a:t>은 데이터에서 재가공한 기준일별 상세 어종 수입 건수 확인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f025e89c5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f025e89c5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기준이 월요일이 아님.특정한 날은 일요일로 된것도 있음. 1월1일은 일요일인데 기준이 됨-&gt;공휴일이라.</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025e89c59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f025e89c59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050">
                <a:solidFill>
                  <a:srgbClr val="3C4043"/>
                </a:solidFill>
                <a:highlight>
                  <a:srgbClr val="FFFFFF"/>
                </a:highlight>
              </a:rPr>
              <a:t>Fillet(en)/Filet(fr); noun, verb</a:t>
            </a:r>
            <a:endParaRPr sz="1050">
              <a:solidFill>
                <a:srgbClr val="3C4043"/>
              </a:solidFill>
              <a:highlight>
                <a:srgbClr val="FFFFFF"/>
              </a:highlight>
            </a:endParaRPr>
          </a:p>
          <a:p>
            <a:pPr indent="0" lvl="0" marL="0" rtl="0" algn="l">
              <a:spcBef>
                <a:spcPts val="0"/>
              </a:spcBef>
              <a:spcAft>
                <a:spcPts val="0"/>
              </a:spcAft>
              <a:buClr>
                <a:schemeClr val="dk1"/>
              </a:buClr>
              <a:buSzPts val="1100"/>
              <a:buFont typeface="Arial"/>
              <a:buNone/>
            </a:pPr>
            <a:r>
              <a:rPr lang="ko" sz="1050">
                <a:solidFill>
                  <a:srgbClr val="3C4043"/>
                </a:solidFill>
                <a:highlight>
                  <a:srgbClr val="FFFFFF"/>
                </a:highlight>
              </a:rPr>
              <a:t>the resulting piece of boneless meat or fish was historically called a fillet</a:t>
            </a:r>
            <a:endParaRPr sz="1050">
              <a:solidFill>
                <a:srgbClr val="3C4043"/>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sz="1050">
                <a:solidFill>
                  <a:srgbClr val="3C4043"/>
                </a:solidFill>
                <a:highlight>
                  <a:srgbClr val="FFFFFF"/>
                </a:highlight>
              </a:rPr>
              <a:t>저민 살코기</a:t>
            </a:r>
            <a:endParaRPr sz="1050">
              <a:solidFill>
                <a:srgbClr val="3C4043"/>
              </a:solidFill>
              <a:highlight>
                <a:srgbClr val="FFFFFF"/>
              </a:highlight>
            </a:endParaRPr>
          </a:p>
          <a:p>
            <a:pPr indent="0" lvl="0" marL="0" rtl="0" algn="l">
              <a:spcBef>
                <a:spcPts val="0"/>
              </a:spcBef>
              <a:spcAft>
                <a:spcPts val="0"/>
              </a:spcAft>
              <a:buNone/>
            </a:pPr>
            <a:r>
              <a:rPr lang="ko" sz="1050">
                <a:solidFill>
                  <a:srgbClr val="3C4043"/>
                </a:solidFill>
                <a:highlight>
                  <a:srgbClr val="FFFFFF"/>
                </a:highlight>
              </a:rPr>
              <a:t>등을 지칭하는 용어로 fillet은 요즘 어류에서 주로 사용된다고 합니다</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f025e89c59_7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f025e89c59_7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025e89c59_1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f025e89c59_1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보간법 방법 : 기본 파타미터인 value를 사용</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288000" y="-174149"/>
            <a:ext cx="9720001" cy="5491799"/>
          </a:xfrm>
          <a:prstGeom prst="rect">
            <a:avLst/>
          </a:prstGeom>
          <a:noFill/>
          <a:ln>
            <a:noFill/>
          </a:ln>
        </p:spPr>
      </p:pic>
      <p:sp>
        <p:nvSpPr>
          <p:cNvPr id="11" name="Google Shape;11;p2"/>
          <p:cNvSpPr txBox="1"/>
          <p:nvPr>
            <p:ph type="ctrTitle"/>
          </p:nvPr>
        </p:nvSpPr>
        <p:spPr>
          <a:xfrm>
            <a:off x="1369483" y="1003150"/>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3200"/>
              <a:buNone/>
              <a:defRPr b="1" sz="3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 name="Google Shape;59;p1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type="blank">
  <p:cSld name="BLANK">
    <p:spTree>
      <p:nvGrpSpPr>
        <p:cNvPr id="61" name="Shape 61"/>
        <p:cNvGrpSpPr/>
        <p:nvPr/>
      </p:nvGrpSpPr>
      <p:grpSpPr>
        <a:xfrm>
          <a:off x="0" y="0"/>
          <a:ext cx="0" cy="0"/>
          <a:chOff x="0" y="0"/>
          <a:chExt cx="0" cy="0"/>
        </a:xfrm>
      </p:grpSpPr>
      <p:sp>
        <p:nvSpPr>
          <p:cNvPr id="62" name="Google Shape;6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BLANK_1">
    <p:spTree>
      <p:nvGrpSpPr>
        <p:cNvPr id="63" name="Shape 63"/>
        <p:cNvGrpSpPr/>
        <p:nvPr/>
      </p:nvGrpSpPr>
      <p:grpSpPr>
        <a:xfrm>
          <a:off x="0" y="0"/>
          <a:ext cx="0" cy="0"/>
          <a:chOff x="0" y="0"/>
          <a:chExt cx="0" cy="0"/>
        </a:xfrm>
      </p:grpSpPr>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pic>
        <p:nvPicPr>
          <p:cNvPr id="65" name="Google Shape;65;p14"/>
          <p:cNvPicPr preferRelativeResize="0"/>
          <p:nvPr/>
        </p:nvPicPr>
        <p:blipFill>
          <a:blip r:embed="rId2">
            <a:alphaModFix/>
          </a:blip>
          <a:stretch>
            <a:fillRect/>
          </a:stretch>
        </p:blipFill>
        <p:spPr>
          <a:xfrm>
            <a:off x="-288000" y="-174149"/>
            <a:ext cx="9720001" cy="54917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_1 3">
  <p:cSld name="BLANK_3">
    <p:spTree>
      <p:nvGrpSpPr>
        <p:cNvPr id="66" name="Shape 66"/>
        <p:cNvGrpSpPr/>
        <p:nvPr/>
      </p:nvGrpSpPr>
      <p:grpSpPr>
        <a:xfrm>
          <a:off x="0" y="0"/>
          <a:ext cx="0" cy="0"/>
          <a:chOff x="0" y="0"/>
          <a:chExt cx="0" cy="0"/>
        </a:xfrm>
      </p:grpSpPr>
      <p:sp>
        <p:nvSpPr>
          <p:cNvPr id="67" name="Google Shape;67;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pic>
        <p:nvPicPr>
          <p:cNvPr id="68" name="Google Shape;68;p15"/>
          <p:cNvPicPr preferRelativeResize="0"/>
          <p:nvPr/>
        </p:nvPicPr>
        <p:blipFill rotWithShape="1">
          <a:blip r:embed="rId2">
            <a:alphaModFix amt="47000"/>
          </a:blip>
          <a:srcRect b="19502" l="0" r="0" t="11341"/>
          <a:stretch/>
        </p:blipFill>
        <p:spPr>
          <a:xfrm>
            <a:off x="2094650" y="-2275200"/>
            <a:ext cx="7460275" cy="76868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23922" l="0" r="0" t="31262"/>
          <a:stretch/>
        </p:blipFill>
        <p:spPr>
          <a:xfrm>
            <a:off x="-108000" y="-128250"/>
            <a:ext cx="9360000" cy="5400000"/>
          </a:xfrm>
          <a:prstGeom prst="rect">
            <a:avLst/>
          </a:prstGeom>
          <a:noFill/>
          <a:ln>
            <a:noFill/>
          </a:ln>
        </p:spPr>
      </p:pic>
      <p:sp>
        <p:nvSpPr>
          <p:cNvPr id="16" name="Google Shape;16;p3"/>
          <p:cNvSpPr/>
          <p:nvPr/>
        </p:nvSpPr>
        <p:spPr>
          <a:xfrm>
            <a:off x="-108000" y="-128250"/>
            <a:ext cx="9360000" cy="5400000"/>
          </a:xfrm>
          <a:prstGeom prst="rect">
            <a:avLst/>
          </a:prstGeom>
          <a:solidFill>
            <a:srgbClr val="090B2F">
              <a:alpha val="899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EFEFEF"/>
              </a:buClr>
              <a:buSzPts val="3600"/>
              <a:buNone/>
              <a:defRPr b="1" sz="3600">
                <a:solidFill>
                  <a:srgbClr val="EFEFE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pic>
        <p:nvPicPr>
          <p:cNvPr id="20" name="Google Shape;20;p4"/>
          <p:cNvPicPr preferRelativeResize="0"/>
          <p:nvPr/>
        </p:nvPicPr>
        <p:blipFill>
          <a:blip r:embed="rId2">
            <a:alphaModFix/>
          </a:blip>
          <a:stretch>
            <a:fillRect/>
          </a:stretch>
        </p:blipFill>
        <p:spPr>
          <a:xfrm>
            <a:off x="-76191" y="-38250"/>
            <a:ext cx="2192400" cy="5219999"/>
          </a:xfrm>
          <a:prstGeom prst="rect">
            <a:avLst/>
          </a:prstGeom>
          <a:noFill/>
          <a:ln>
            <a:noFill/>
          </a:ln>
        </p:spPr>
      </p:pic>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b="1">
                <a:solidFill>
                  <a:schemeClr val="lt1"/>
                </a:solidFill>
              </a:defRPr>
            </a:lvl1pPr>
            <a:lvl2pPr lvl="1">
              <a:spcBef>
                <a:spcPts val="0"/>
              </a:spcBef>
              <a:spcAft>
                <a:spcPts val="0"/>
              </a:spcAft>
              <a:buClr>
                <a:schemeClr val="lt1"/>
              </a:buClr>
              <a:buSzPts val="2800"/>
              <a:buNone/>
              <a:defRPr b="1">
                <a:solidFill>
                  <a:schemeClr val="lt1"/>
                </a:solidFill>
              </a:defRPr>
            </a:lvl2pPr>
            <a:lvl3pPr lvl="2">
              <a:spcBef>
                <a:spcPts val="0"/>
              </a:spcBef>
              <a:spcAft>
                <a:spcPts val="0"/>
              </a:spcAft>
              <a:buClr>
                <a:schemeClr val="lt1"/>
              </a:buClr>
              <a:buSzPts val="2800"/>
              <a:buNone/>
              <a:defRPr b="1">
                <a:solidFill>
                  <a:schemeClr val="lt1"/>
                </a:solidFill>
              </a:defRPr>
            </a:lvl3pPr>
            <a:lvl4pPr lvl="3">
              <a:spcBef>
                <a:spcPts val="0"/>
              </a:spcBef>
              <a:spcAft>
                <a:spcPts val="0"/>
              </a:spcAft>
              <a:buClr>
                <a:schemeClr val="lt1"/>
              </a:buClr>
              <a:buSzPts val="2800"/>
              <a:buNone/>
              <a:defRPr b="1">
                <a:solidFill>
                  <a:schemeClr val="lt1"/>
                </a:solidFill>
              </a:defRPr>
            </a:lvl4pPr>
            <a:lvl5pPr lvl="4">
              <a:spcBef>
                <a:spcPts val="0"/>
              </a:spcBef>
              <a:spcAft>
                <a:spcPts val="0"/>
              </a:spcAft>
              <a:buClr>
                <a:schemeClr val="lt1"/>
              </a:buClr>
              <a:buSzPts val="2800"/>
              <a:buNone/>
              <a:defRPr b="1">
                <a:solidFill>
                  <a:schemeClr val="lt1"/>
                </a:solidFill>
              </a:defRPr>
            </a:lvl5pPr>
            <a:lvl6pPr lvl="5">
              <a:spcBef>
                <a:spcPts val="0"/>
              </a:spcBef>
              <a:spcAft>
                <a:spcPts val="0"/>
              </a:spcAft>
              <a:buClr>
                <a:schemeClr val="lt1"/>
              </a:buClr>
              <a:buSzPts val="2800"/>
              <a:buNone/>
              <a:defRPr b="1">
                <a:solidFill>
                  <a:schemeClr val="lt1"/>
                </a:solidFill>
              </a:defRPr>
            </a:lvl6pPr>
            <a:lvl7pPr lvl="6">
              <a:spcBef>
                <a:spcPts val="0"/>
              </a:spcBef>
              <a:spcAft>
                <a:spcPts val="0"/>
              </a:spcAft>
              <a:buClr>
                <a:schemeClr val="lt1"/>
              </a:buClr>
              <a:buSzPts val="2800"/>
              <a:buNone/>
              <a:defRPr b="1">
                <a:solidFill>
                  <a:schemeClr val="lt1"/>
                </a:solidFill>
              </a:defRPr>
            </a:lvl7pPr>
            <a:lvl8pPr lvl="7">
              <a:spcBef>
                <a:spcPts val="0"/>
              </a:spcBef>
              <a:spcAft>
                <a:spcPts val="0"/>
              </a:spcAft>
              <a:buClr>
                <a:schemeClr val="lt1"/>
              </a:buClr>
              <a:buSzPts val="2800"/>
              <a:buNone/>
              <a:defRPr b="1">
                <a:solidFill>
                  <a:schemeClr val="lt1"/>
                </a:solidFill>
              </a:defRPr>
            </a:lvl8pPr>
            <a:lvl9pPr lvl="8">
              <a:spcBef>
                <a:spcPts val="0"/>
              </a:spcBef>
              <a:spcAft>
                <a:spcPts val="0"/>
              </a:spcAft>
              <a:buClr>
                <a:schemeClr val="lt1"/>
              </a:buClr>
              <a:buSzPts val="2800"/>
              <a:buNone/>
              <a:defRPr b="1">
                <a:solidFill>
                  <a:schemeClr val="lt1"/>
                </a:solidFill>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본문 1">
  <p:cSld name="TITLE_AND_BODY_1">
    <p:spTree>
      <p:nvGrpSpPr>
        <p:cNvPr id="24" name="Shape 24"/>
        <p:cNvGrpSpPr/>
        <p:nvPr/>
      </p:nvGrpSpPr>
      <p:grpSpPr>
        <a:xfrm>
          <a:off x="0" y="0"/>
          <a:ext cx="0" cy="0"/>
          <a:chOff x="0" y="0"/>
          <a:chExt cx="0" cy="0"/>
        </a:xfrm>
      </p:grpSpPr>
      <p:pic>
        <p:nvPicPr>
          <p:cNvPr id="25" name="Google Shape;25;p5"/>
          <p:cNvPicPr preferRelativeResize="0"/>
          <p:nvPr/>
        </p:nvPicPr>
        <p:blipFill>
          <a:blip r:embed="rId2">
            <a:alphaModFix/>
          </a:blip>
          <a:stretch>
            <a:fillRect/>
          </a:stretch>
        </p:blipFill>
        <p:spPr>
          <a:xfrm>
            <a:off x="-69660" y="1200100"/>
            <a:ext cx="1676235" cy="3991024"/>
          </a:xfrm>
          <a:prstGeom prst="rect">
            <a:avLst/>
          </a:prstGeom>
          <a:noFill/>
          <a:ln>
            <a:noFill/>
          </a:ln>
        </p:spPr>
      </p:pic>
      <p:sp>
        <p:nvSpPr>
          <p:cNvPr id="26" name="Google Shape;26;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b="1">
                <a:solidFill>
                  <a:schemeClr val="lt1"/>
                </a:solidFill>
              </a:defRPr>
            </a:lvl1pPr>
            <a:lvl2pPr lvl="1" rtl="0">
              <a:spcBef>
                <a:spcPts val="0"/>
              </a:spcBef>
              <a:spcAft>
                <a:spcPts val="0"/>
              </a:spcAft>
              <a:buClr>
                <a:schemeClr val="lt1"/>
              </a:buClr>
              <a:buSzPts val="2800"/>
              <a:buNone/>
              <a:defRPr b="1">
                <a:solidFill>
                  <a:schemeClr val="lt1"/>
                </a:solidFill>
              </a:defRPr>
            </a:lvl2pPr>
            <a:lvl3pPr lvl="2" rtl="0">
              <a:spcBef>
                <a:spcPts val="0"/>
              </a:spcBef>
              <a:spcAft>
                <a:spcPts val="0"/>
              </a:spcAft>
              <a:buClr>
                <a:schemeClr val="lt1"/>
              </a:buClr>
              <a:buSzPts val="2800"/>
              <a:buNone/>
              <a:defRPr b="1">
                <a:solidFill>
                  <a:schemeClr val="lt1"/>
                </a:solidFill>
              </a:defRPr>
            </a:lvl3pPr>
            <a:lvl4pPr lvl="3" rtl="0">
              <a:spcBef>
                <a:spcPts val="0"/>
              </a:spcBef>
              <a:spcAft>
                <a:spcPts val="0"/>
              </a:spcAft>
              <a:buClr>
                <a:schemeClr val="lt1"/>
              </a:buClr>
              <a:buSzPts val="2800"/>
              <a:buNone/>
              <a:defRPr b="1">
                <a:solidFill>
                  <a:schemeClr val="lt1"/>
                </a:solidFill>
              </a:defRPr>
            </a:lvl4pPr>
            <a:lvl5pPr lvl="4" rtl="0">
              <a:spcBef>
                <a:spcPts val="0"/>
              </a:spcBef>
              <a:spcAft>
                <a:spcPts val="0"/>
              </a:spcAft>
              <a:buClr>
                <a:schemeClr val="lt1"/>
              </a:buClr>
              <a:buSzPts val="2800"/>
              <a:buNone/>
              <a:defRPr b="1">
                <a:solidFill>
                  <a:schemeClr val="lt1"/>
                </a:solidFill>
              </a:defRPr>
            </a:lvl5pPr>
            <a:lvl6pPr lvl="5" rtl="0">
              <a:spcBef>
                <a:spcPts val="0"/>
              </a:spcBef>
              <a:spcAft>
                <a:spcPts val="0"/>
              </a:spcAft>
              <a:buClr>
                <a:schemeClr val="lt1"/>
              </a:buClr>
              <a:buSzPts val="2800"/>
              <a:buNone/>
              <a:defRPr b="1">
                <a:solidFill>
                  <a:schemeClr val="lt1"/>
                </a:solidFill>
              </a:defRPr>
            </a:lvl6pPr>
            <a:lvl7pPr lvl="6" rtl="0">
              <a:spcBef>
                <a:spcPts val="0"/>
              </a:spcBef>
              <a:spcAft>
                <a:spcPts val="0"/>
              </a:spcAft>
              <a:buClr>
                <a:schemeClr val="lt1"/>
              </a:buClr>
              <a:buSzPts val="2800"/>
              <a:buNone/>
              <a:defRPr b="1">
                <a:solidFill>
                  <a:schemeClr val="lt1"/>
                </a:solidFill>
              </a:defRPr>
            </a:lvl7pPr>
            <a:lvl8pPr lvl="7" rtl="0">
              <a:spcBef>
                <a:spcPts val="0"/>
              </a:spcBef>
              <a:spcAft>
                <a:spcPts val="0"/>
              </a:spcAft>
              <a:buClr>
                <a:schemeClr val="lt1"/>
              </a:buClr>
              <a:buSzPts val="2800"/>
              <a:buNone/>
              <a:defRPr b="1">
                <a:solidFill>
                  <a:schemeClr val="lt1"/>
                </a:solidFill>
              </a:defRPr>
            </a:lvl8pPr>
            <a:lvl9pPr lvl="8" rtl="0">
              <a:spcBef>
                <a:spcPts val="0"/>
              </a:spcBef>
              <a:spcAft>
                <a:spcPts val="0"/>
              </a:spcAft>
              <a:buClr>
                <a:schemeClr val="lt1"/>
              </a:buClr>
              <a:buSzPts val="2800"/>
              <a:buNone/>
              <a:defRPr b="1">
                <a:solidFill>
                  <a:schemeClr val="lt1"/>
                </a:solidFill>
              </a:defRPr>
            </a:lvl9pPr>
          </a:lstStyle>
          <a:p/>
        </p:txBody>
      </p:sp>
      <p:sp>
        <p:nvSpPr>
          <p:cNvPr id="27" name="Google Shape;27;p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ko"/>
              <a:t>‹#›</a:t>
            </a:fld>
            <a:endParaRPr/>
          </a:p>
        </p:txBody>
      </p:sp>
      <p:sp>
        <p:nvSpPr>
          <p:cNvPr id="29" name="Google Shape;29;p5"/>
          <p:cNvSpPr/>
          <p:nvPr/>
        </p:nvSpPr>
        <p:spPr>
          <a:xfrm>
            <a:off x="-69575" y="-14700"/>
            <a:ext cx="1676100" cy="123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7"/>
          <p:cNvSpPr/>
          <p:nvPr/>
        </p:nvSpPr>
        <p:spPr>
          <a:xfrm>
            <a:off x="-28575" y="-47625"/>
            <a:ext cx="7561200" cy="98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 name="Google Shape;37;p7"/>
          <p:cNvPicPr preferRelativeResize="0"/>
          <p:nvPr/>
        </p:nvPicPr>
        <p:blipFill>
          <a:blip r:embed="rId2">
            <a:alphaModFix/>
          </a:blip>
          <a:stretch>
            <a:fillRect/>
          </a:stretch>
        </p:blipFill>
        <p:spPr>
          <a:xfrm>
            <a:off x="7418925" y="-47575"/>
            <a:ext cx="1750610" cy="989101"/>
          </a:xfrm>
          <a:prstGeom prst="rect">
            <a:avLst/>
          </a:prstGeom>
          <a:noFill/>
          <a:ln>
            <a:noFill/>
          </a:ln>
        </p:spPr>
      </p:pic>
      <p:sp>
        <p:nvSpPr>
          <p:cNvPr id="38" name="Google Shape;38;p7"/>
          <p:cNvSpPr txBox="1"/>
          <p:nvPr>
            <p:ph type="title"/>
          </p:nvPr>
        </p:nvSpPr>
        <p:spPr>
          <a:xfrm>
            <a:off x="311700" y="16057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b="1">
                <a:solidFill>
                  <a:schemeClr val="lt1"/>
                </a:solidFill>
              </a:defRPr>
            </a:lvl1pPr>
            <a:lvl2pPr lvl="1">
              <a:spcBef>
                <a:spcPts val="0"/>
              </a:spcBef>
              <a:spcAft>
                <a:spcPts val="0"/>
              </a:spcAft>
              <a:buClr>
                <a:schemeClr val="lt1"/>
              </a:buClr>
              <a:buSzPts val="2800"/>
              <a:buNone/>
              <a:defRPr b="1">
                <a:solidFill>
                  <a:schemeClr val="lt1"/>
                </a:solidFill>
              </a:defRPr>
            </a:lvl2pPr>
            <a:lvl3pPr lvl="2">
              <a:spcBef>
                <a:spcPts val="0"/>
              </a:spcBef>
              <a:spcAft>
                <a:spcPts val="0"/>
              </a:spcAft>
              <a:buClr>
                <a:schemeClr val="lt1"/>
              </a:buClr>
              <a:buSzPts val="2800"/>
              <a:buNone/>
              <a:defRPr b="1">
                <a:solidFill>
                  <a:schemeClr val="lt1"/>
                </a:solidFill>
              </a:defRPr>
            </a:lvl3pPr>
            <a:lvl4pPr lvl="3">
              <a:spcBef>
                <a:spcPts val="0"/>
              </a:spcBef>
              <a:spcAft>
                <a:spcPts val="0"/>
              </a:spcAft>
              <a:buClr>
                <a:schemeClr val="lt1"/>
              </a:buClr>
              <a:buSzPts val="2800"/>
              <a:buNone/>
              <a:defRPr b="1">
                <a:solidFill>
                  <a:schemeClr val="lt1"/>
                </a:solidFill>
              </a:defRPr>
            </a:lvl4pPr>
            <a:lvl5pPr lvl="4">
              <a:spcBef>
                <a:spcPts val="0"/>
              </a:spcBef>
              <a:spcAft>
                <a:spcPts val="0"/>
              </a:spcAft>
              <a:buClr>
                <a:schemeClr val="lt1"/>
              </a:buClr>
              <a:buSzPts val="2800"/>
              <a:buNone/>
              <a:defRPr b="1">
                <a:solidFill>
                  <a:schemeClr val="lt1"/>
                </a:solidFill>
              </a:defRPr>
            </a:lvl5pPr>
            <a:lvl6pPr lvl="5">
              <a:spcBef>
                <a:spcPts val="0"/>
              </a:spcBef>
              <a:spcAft>
                <a:spcPts val="0"/>
              </a:spcAft>
              <a:buClr>
                <a:schemeClr val="lt1"/>
              </a:buClr>
              <a:buSzPts val="2800"/>
              <a:buNone/>
              <a:defRPr b="1">
                <a:solidFill>
                  <a:schemeClr val="lt1"/>
                </a:solidFill>
              </a:defRPr>
            </a:lvl6pPr>
            <a:lvl7pPr lvl="6">
              <a:spcBef>
                <a:spcPts val="0"/>
              </a:spcBef>
              <a:spcAft>
                <a:spcPts val="0"/>
              </a:spcAft>
              <a:buClr>
                <a:schemeClr val="lt1"/>
              </a:buClr>
              <a:buSzPts val="2800"/>
              <a:buNone/>
              <a:defRPr b="1">
                <a:solidFill>
                  <a:schemeClr val="lt1"/>
                </a:solidFill>
              </a:defRPr>
            </a:lvl7pPr>
            <a:lvl8pPr lvl="7">
              <a:spcBef>
                <a:spcPts val="0"/>
              </a:spcBef>
              <a:spcAft>
                <a:spcPts val="0"/>
              </a:spcAft>
              <a:buClr>
                <a:schemeClr val="lt1"/>
              </a:buClr>
              <a:buSzPts val="2800"/>
              <a:buNone/>
              <a:defRPr b="1">
                <a:solidFill>
                  <a:schemeClr val="lt1"/>
                </a:solidFill>
              </a:defRPr>
            </a:lvl8pPr>
            <a:lvl9pPr lvl="8">
              <a:spcBef>
                <a:spcPts val="0"/>
              </a:spcBef>
              <a:spcAft>
                <a:spcPts val="0"/>
              </a:spcAft>
              <a:buClr>
                <a:schemeClr val="lt1"/>
              </a:buClr>
              <a:buSzPts val="2800"/>
              <a:buNone/>
              <a:defRPr b="1">
                <a:solidFill>
                  <a:schemeClr val="lt1"/>
                </a:solidFill>
              </a:defRPr>
            </a:lvl9pPr>
          </a:lstStyle>
          <a:p/>
        </p:txBody>
      </p:sp>
      <p:sp>
        <p:nvSpPr>
          <p:cNvPr id="39" name="Google Shape;39;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sp>
        <p:nvSpPr>
          <p:cNvPr id="45" name="Google Shape;45;p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6" name="Google Shape;46;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 name="Google Shape;49;p10"/>
          <p:cNvPicPr preferRelativeResize="0"/>
          <p:nvPr/>
        </p:nvPicPr>
        <p:blipFill rotWithShape="1">
          <a:blip r:embed="rId2">
            <a:alphaModFix amt="47000"/>
          </a:blip>
          <a:srcRect b="23183" l="30508" r="8206" t="30541"/>
          <a:stretch/>
        </p:blipFill>
        <p:spPr>
          <a:xfrm>
            <a:off x="4572000" y="0"/>
            <a:ext cx="4572001" cy="5143501"/>
          </a:xfrm>
          <a:prstGeom prst="rect">
            <a:avLst/>
          </a:prstGeom>
          <a:noFill/>
          <a:ln>
            <a:noFill/>
          </a:ln>
        </p:spPr>
      </p:pic>
      <p:sp>
        <p:nvSpPr>
          <p:cNvPr id="50" name="Google Shape;50;p1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1" name="Google Shape;51;p1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2" name="Google Shape;52;p1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rgbClr val="D9D9D9"/>
              </a:buClr>
              <a:buSzPts val="1800"/>
              <a:buChar char="●"/>
              <a:defRPr>
                <a:solidFill>
                  <a:srgbClr val="D9D9D9"/>
                </a:solidFill>
              </a:defRPr>
            </a:lvl1pPr>
            <a:lvl2pPr indent="-317500" lvl="1" marL="914400">
              <a:spcBef>
                <a:spcPts val="0"/>
              </a:spcBef>
              <a:spcAft>
                <a:spcPts val="0"/>
              </a:spcAft>
              <a:buClr>
                <a:srgbClr val="D9D9D9"/>
              </a:buClr>
              <a:buSzPts val="1400"/>
              <a:buChar char="○"/>
              <a:defRPr>
                <a:solidFill>
                  <a:srgbClr val="D9D9D9"/>
                </a:solidFill>
              </a:defRPr>
            </a:lvl2pPr>
            <a:lvl3pPr indent="-317500" lvl="2" marL="1371600">
              <a:spcBef>
                <a:spcPts val="0"/>
              </a:spcBef>
              <a:spcAft>
                <a:spcPts val="0"/>
              </a:spcAft>
              <a:buClr>
                <a:srgbClr val="D9D9D9"/>
              </a:buClr>
              <a:buSzPts val="1400"/>
              <a:buChar char="■"/>
              <a:defRPr>
                <a:solidFill>
                  <a:srgbClr val="D9D9D9"/>
                </a:solidFill>
              </a:defRPr>
            </a:lvl3pPr>
            <a:lvl4pPr indent="-317500" lvl="3" marL="1828800">
              <a:spcBef>
                <a:spcPts val="0"/>
              </a:spcBef>
              <a:spcAft>
                <a:spcPts val="0"/>
              </a:spcAft>
              <a:buClr>
                <a:srgbClr val="D9D9D9"/>
              </a:buClr>
              <a:buSzPts val="1400"/>
              <a:buChar char="●"/>
              <a:defRPr>
                <a:solidFill>
                  <a:srgbClr val="D9D9D9"/>
                </a:solidFill>
              </a:defRPr>
            </a:lvl4pPr>
            <a:lvl5pPr indent="-317500" lvl="4" marL="2286000">
              <a:spcBef>
                <a:spcPts val="0"/>
              </a:spcBef>
              <a:spcAft>
                <a:spcPts val="0"/>
              </a:spcAft>
              <a:buClr>
                <a:srgbClr val="D9D9D9"/>
              </a:buClr>
              <a:buSzPts val="1400"/>
              <a:buChar char="○"/>
              <a:defRPr>
                <a:solidFill>
                  <a:srgbClr val="D9D9D9"/>
                </a:solidFill>
              </a:defRPr>
            </a:lvl5pPr>
            <a:lvl6pPr indent="-317500" lvl="5" marL="2743200">
              <a:spcBef>
                <a:spcPts val="0"/>
              </a:spcBef>
              <a:spcAft>
                <a:spcPts val="0"/>
              </a:spcAft>
              <a:buClr>
                <a:srgbClr val="D9D9D9"/>
              </a:buClr>
              <a:buSzPts val="1400"/>
              <a:buChar char="■"/>
              <a:defRPr>
                <a:solidFill>
                  <a:srgbClr val="D9D9D9"/>
                </a:solidFill>
              </a:defRPr>
            </a:lvl6pPr>
            <a:lvl7pPr indent="-317500" lvl="6" marL="3200400">
              <a:spcBef>
                <a:spcPts val="0"/>
              </a:spcBef>
              <a:spcAft>
                <a:spcPts val="0"/>
              </a:spcAft>
              <a:buClr>
                <a:srgbClr val="D9D9D9"/>
              </a:buClr>
              <a:buSzPts val="1400"/>
              <a:buChar char="●"/>
              <a:defRPr>
                <a:solidFill>
                  <a:srgbClr val="D9D9D9"/>
                </a:solidFill>
              </a:defRPr>
            </a:lvl7pPr>
            <a:lvl8pPr indent="-317500" lvl="7" marL="3657600">
              <a:spcBef>
                <a:spcPts val="0"/>
              </a:spcBef>
              <a:spcAft>
                <a:spcPts val="0"/>
              </a:spcAft>
              <a:buClr>
                <a:srgbClr val="D9D9D9"/>
              </a:buClr>
              <a:buSzPts val="1400"/>
              <a:buChar char="○"/>
              <a:defRPr>
                <a:solidFill>
                  <a:srgbClr val="D9D9D9"/>
                </a:solidFill>
              </a:defRPr>
            </a:lvl8pPr>
            <a:lvl9pPr indent="-317500" lvl="8" marL="4114800">
              <a:spcBef>
                <a:spcPts val="0"/>
              </a:spcBef>
              <a:spcAft>
                <a:spcPts val="0"/>
              </a:spcAft>
              <a:buClr>
                <a:srgbClr val="D9D9D9"/>
              </a:buClr>
              <a:buSzPts val="1400"/>
              <a:buChar char="■"/>
              <a:defRPr>
                <a:solidFill>
                  <a:srgbClr val="D9D9D9"/>
                </a:solidFill>
              </a:defRPr>
            </a:lvl9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youngpyoryu@dongguk.edu" TargetMode="External"/><Relationship Id="rId4" Type="http://schemas.openxmlformats.org/officeDocument/2006/relationships/hyperlink" Target="mailto:ksb.forest@gmail.com" TargetMode="External"/><Relationship Id="rId5" Type="http://schemas.openxmlformats.org/officeDocument/2006/relationships/hyperlink" Target="mailto:pde159@naver.com" TargetMode="External"/><Relationship Id="rId6" Type="http://schemas.openxmlformats.org/officeDocument/2006/relationships/hyperlink" Target="mailto:didwodud1025@naver.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comments" Target="../comments/comment5.xml"/><Relationship Id="rId4" Type="http://schemas.openxmlformats.org/officeDocument/2006/relationships/image" Target="../media/image22.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comments" Target="../comments/comment6.xml"/><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31.png"/><Relationship Id="rId7"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31.png"/><Relationship Id="rId7"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41.png"/><Relationship Id="rId6"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comments" Target="../comments/comment7.xml"/><Relationship Id="rId4"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39.png"/><Relationship Id="rId7"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58.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comments" Target="../comments/comment8.xml"/><Relationship Id="rId4" Type="http://schemas.openxmlformats.org/officeDocument/2006/relationships/image" Target="../media/image49.png"/><Relationship Id="rId5"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comments" Target="../comments/commen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61.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57.png"/><Relationship Id="rId6"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2.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comments" Target="../comments/comment3.xml"/><Relationship Id="rId4" Type="http://schemas.openxmlformats.org/officeDocument/2006/relationships/image" Target="../media/image12.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comments" Target="../comments/comment4.xml"/><Relationship Id="rId4" Type="http://schemas.openxmlformats.org/officeDocument/2006/relationships/image" Target="../media/image7.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nvSpPr>
        <p:spPr>
          <a:xfrm>
            <a:off x="251521" y="3770466"/>
            <a:ext cx="48600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
                <a:solidFill>
                  <a:schemeClr val="lt1"/>
                </a:solidFill>
              </a:rPr>
              <a:t>팀 명 : 만조</a:t>
            </a:r>
            <a:endParaRPr b="1">
              <a:solidFill>
                <a:schemeClr val="lt1"/>
              </a:solidFill>
            </a:endParaRPr>
          </a:p>
        </p:txBody>
      </p:sp>
      <p:sp>
        <p:nvSpPr>
          <p:cNvPr id="74" name="Google Shape;74;p16"/>
          <p:cNvSpPr txBox="1"/>
          <p:nvPr>
            <p:ph type="ctrTitle"/>
          </p:nvPr>
        </p:nvSpPr>
        <p:spPr>
          <a:xfrm>
            <a:off x="1524933" y="8688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ko"/>
              <a:t>수산물 수입가격 예측</a:t>
            </a:r>
            <a:endParaRPr/>
          </a:p>
        </p:txBody>
      </p:sp>
      <p:sp>
        <p:nvSpPr>
          <p:cNvPr id="75" name="Google Shape;75;p16"/>
          <p:cNvSpPr txBox="1"/>
          <p:nvPr/>
        </p:nvSpPr>
        <p:spPr>
          <a:xfrm>
            <a:off x="251521" y="4104516"/>
            <a:ext cx="4860000" cy="914400"/>
          </a:xfrm>
          <a:prstGeom prst="rect">
            <a:avLst/>
          </a:prstGeom>
          <a:noFill/>
          <a:ln>
            <a:noFill/>
          </a:ln>
        </p:spPr>
        <p:txBody>
          <a:bodyPr anchorCtr="0" anchor="ctr" bIns="45700" lIns="91425" spcFirstLastPara="1" rIns="91425" wrap="square" tIns="45700">
            <a:noAutofit/>
          </a:bodyPr>
          <a:lstStyle/>
          <a:p>
            <a:pPr indent="0" lvl="0" marL="0" marR="0" rtl="0" algn="l">
              <a:lnSpc>
                <a:spcPct val="125000"/>
              </a:lnSpc>
              <a:spcBef>
                <a:spcPts val="0"/>
              </a:spcBef>
              <a:spcAft>
                <a:spcPts val="0"/>
              </a:spcAft>
              <a:buNone/>
            </a:pPr>
            <a:r>
              <a:rPr b="1" lang="ko" sz="1200">
                <a:solidFill>
                  <a:srgbClr val="EFEFEF"/>
                </a:solidFill>
              </a:rPr>
              <a:t>팀장 : 류  영  표 (</a:t>
            </a:r>
            <a:r>
              <a:rPr b="1" lang="ko" sz="1200" u="sng">
                <a:solidFill>
                  <a:schemeClr val="hlink"/>
                </a:solidFill>
                <a:hlinkClick r:id="rId3"/>
              </a:rPr>
              <a:t>youngpyoryu@dongguk.edu</a:t>
            </a:r>
            <a:r>
              <a:rPr b="1" lang="ko" sz="1200">
                <a:solidFill>
                  <a:srgbClr val="EFEFEF"/>
                </a:solidFill>
              </a:rPr>
              <a:t>)</a:t>
            </a:r>
            <a:endParaRPr b="1" sz="1200">
              <a:solidFill>
                <a:srgbClr val="EFEFEF"/>
              </a:solidFill>
            </a:endParaRPr>
          </a:p>
          <a:p>
            <a:pPr indent="0" lvl="0" marL="0" marR="0" rtl="0" algn="l">
              <a:lnSpc>
                <a:spcPct val="125000"/>
              </a:lnSpc>
              <a:spcBef>
                <a:spcPts val="0"/>
              </a:spcBef>
              <a:spcAft>
                <a:spcPts val="0"/>
              </a:spcAft>
              <a:buNone/>
            </a:pPr>
            <a:r>
              <a:rPr b="1" lang="ko" sz="1200">
                <a:solidFill>
                  <a:srgbClr val="EFEFEF"/>
                </a:solidFill>
              </a:rPr>
              <a:t>팀</a:t>
            </a:r>
            <a:r>
              <a:rPr b="1" lang="ko" sz="1200">
                <a:solidFill>
                  <a:srgbClr val="EFEFEF"/>
                </a:solidFill>
              </a:rPr>
              <a:t>원 : 김  수  빈 (</a:t>
            </a:r>
            <a:r>
              <a:rPr b="1" lang="ko" sz="1200" u="sng">
                <a:solidFill>
                  <a:schemeClr val="hlink"/>
                </a:solidFill>
                <a:hlinkClick r:id="rId4"/>
              </a:rPr>
              <a:t>ksb.forest@gmail.com</a:t>
            </a:r>
            <a:r>
              <a:rPr b="1" lang="ko" sz="1200">
                <a:solidFill>
                  <a:srgbClr val="EFEFEF"/>
                </a:solidFill>
              </a:rPr>
              <a:t>)</a:t>
            </a:r>
            <a:endParaRPr b="1" sz="1200">
              <a:solidFill>
                <a:srgbClr val="EFEFEF"/>
              </a:solidFill>
            </a:endParaRPr>
          </a:p>
          <a:p>
            <a:pPr indent="0" lvl="0" marL="0" marR="0" rtl="0" algn="l">
              <a:lnSpc>
                <a:spcPct val="125000"/>
              </a:lnSpc>
              <a:spcBef>
                <a:spcPts val="0"/>
              </a:spcBef>
              <a:spcAft>
                <a:spcPts val="0"/>
              </a:spcAft>
              <a:buNone/>
            </a:pPr>
            <a:r>
              <a:rPr b="1" lang="ko" sz="1200">
                <a:solidFill>
                  <a:srgbClr val="EFEFEF"/>
                </a:solidFill>
              </a:rPr>
              <a:t>팀원 : 박  정  열 (</a:t>
            </a:r>
            <a:r>
              <a:rPr b="1" lang="ko" sz="1200" u="sng">
                <a:solidFill>
                  <a:schemeClr val="hlink"/>
                </a:solidFill>
                <a:hlinkClick r:id="rId5"/>
              </a:rPr>
              <a:t>pde159@naver.com</a:t>
            </a:r>
            <a:r>
              <a:rPr b="1" lang="ko" sz="1200">
                <a:solidFill>
                  <a:srgbClr val="EFEFEF"/>
                </a:solidFill>
              </a:rPr>
              <a:t>)</a:t>
            </a:r>
            <a:endParaRPr b="1" sz="1200">
              <a:solidFill>
                <a:srgbClr val="EFEFEF"/>
              </a:solidFill>
            </a:endParaRPr>
          </a:p>
          <a:p>
            <a:pPr indent="0" lvl="0" marL="0" marR="0" rtl="0" algn="l">
              <a:lnSpc>
                <a:spcPct val="125000"/>
              </a:lnSpc>
              <a:spcBef>
                <a:spcPts val="0"/>
              </a:spcBef>
              <a:spcAft>
                <a:spcPts val="0"/>
              </a:spcAft>
              <a:buNone/>
            </a:pPr>
            <a:r>
              <a:rPr b="1" lang="ko" sz="1200">
                <a:solidFill>
                  <a:srgbClr val="EFEFEF"/>
                </a:solidFill>
              </a:rPr>
              <a:t>팀원 : 양  재  영 (</a:t>
            </a:r>
            <a:r>
              <a:rPr b="1" lang="ko" sz="1200" u="sng">
                <a:solidFill>
                  <a:schemeClr val="hlink"/>
                </a:solidFill>
                <a:hlinkClick r:id="rId6"/>
              </a:rPr>
              <a:t>didwodud1025@naver.com</a:t>
            </a:r>
            <a:r>
              <a:rPr b="1" lang="ko" sz="1200">
                <a:solidFill>
                  <a:srgbClr val="EFEFEF"/>
                </a:solidFill>
              </a:rPr>
              <a:t>)</a:t>
            </a:r>
            <a:endParaRPr b="1" sz="1200">
              <a:solidFill>
                <a:srgbClr val="EFEFE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5"/>
          <p:cNvPicPr preferRelativeResize="0"/>
          <p:nvPr/>
        </p:nvPicPr>
        <p:blipFill>
          <a:blip r:embed="rId3">
            <a:alphaModFix/>
          </a:blip>
          <a:stretch>
            <a:fillRect/>
          </a:stretch>
        </p:blipFill>
        <p:spPr>
          <a:xfrm>
            <a:off x="1123853" y="1163100"/>
            <a:ext cx="6777327" cy="3936676"/>
          </a:xfrm>
          <a:prstGeom prst="rect">
            <a:avLst/>
          </a:prstGeom>
          <a:noFill/>
          <a:ln>
            <a:noFill/>
          </a:ln>
        </p:spPr>
      </p:pic>
      <p:sp>
        <p:nvSpPr>
          <p:cNvPr id="160" name="Google Shape;160;p25"/>
          <p:cNvSpPr txBox="1"/>
          <p:nvPr/>
        </p:nvSpPr>
        <p:spPr>
          <a:xfrm>
            <a:off x="1906250" y="4014175"/>
            <a:ext cx="5409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61" name="Google Shape;161;p25"/>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EDA_오징어</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EDA - 새우</a:t>
            </a:r>
            <a:endParaRPr/>
          </a:p>
        </p:txBody>
      </p:sp>
      <p:pic>
        <p:nvPicPr>
          <p:cNvPr id="167" name="Google Shape;167;p26"/>
          <p:cNvPicPr preferRelativeResize="0"/>
          <p:nvPr/>
        </p:nvPicPr>
        <p:blipFill rotWithShape="1">
          <a:blip r:embed="rId3">
            <a:alphaModFix/>
          </a:blip>
          <a:srcRect b="0" l="0" r="950" t="0"/>
          <a:stretch/>
        </p:blipFill>
        <p:spPr>
          <a:xfrm>
            <a:off x="360000" y="1314875"/>
            <a:ext cx="5662326" cy="2491824"/>
          </a:xfrm>
          <a:prstGeom prst="rect">
            <a:avLst/>
          </a:prstGeom>
          <a:noFill/>
          <a:ln>
            <a:noFill/>
          </a:ln>
        </p:spPr>
      </p:pic>
      <p:pic>
        <p:nvPicPr>
          <p:cNvPr id="168" name="Google Shape;168;p26"/>
          <p:cNvPicPr preferRelativeResize="0"/>
          <p:nvPr/>
        </p:nvPicPr>
        <p:blipFill>
          <a:blip r:embed="rId4">
            <a:alphaModFix/>
          </a:blip>
          <a:stretch>
            <a:fillRect/>
          </a:stretch>
        </p:blipFill>
        <p:spPr>
          <a:xfrm>
            <a:off x="10767398" y="1314863"/>
            <a:ext cx="2571751" cy="3402213"/>
          </a:xfrm>
          <a:prstGeom prst="rect">
            <a:avLst/>
          </a:prstGeom>
          <a:noFill/>
          <a:ln>
            <a:noFill/>
          </a:ln>
        </p:spPr>
      </p:pic>
      <p:pic>
        <p:nvPicPr>
          <p:cNvPr id="169" name="Google Shape;169;p26"/>
          <p:cNvPicPr preferRelativeResize="0"/>
          <p:nvPr/>
        </p:nvPicPr>
        <p:blipFill>
          <a:blip r:embed="rId5">
            <a:alphaModFix/>
          </a:blip>
          <a:stretch>
            <a:fillRect/>
          </a:stretch>
        </p:blipFill>
        <p:spPr>
          <a:xfrm>
            <a:off x="6174725" y="1314875"/>
            <a:ext cx="2609276" cy="1683589"/>
          </a:xfrm>
          <a:prstGeom prst="rect">
            <a:avLst/>
          </a:prstGeom>
          <a:noFill/>
          <a:ln>
            <a:noFill/>
          </a:ln>
        </p:spPr>
      </p:pic>
      <p:pic>
        <p:nvPicPr>
          <p:cNvPr id="170" name="Google Shape;170;p26"/>
          <p:cNvPicPr preferRelativeResize="0"/>
          <p:nvPr/>
        </p:nvPicPr>
        <p:blipFill>
          <a:blip r:embed="rId6">
            <a:alphaModFix/>
          </a:blip>
          <a:stretch>
            <a:fillRect/>
          </a:stretch>
        </p:blipFill>
        <p:spPr>
          <a:xfrm>
            <a:off x="6174712" y="3266400"/>
            <a:ext cx="2609312" cy="1683600"/>
          </a:xfrm>
          <a:prstGeom prst="rect">
            <a:avLst/>
          </a:prstGeom>
          <a:noFill/>
          <a:ln>
            <a:noFill/>
          </a:ln>
        </p:spPr>
      </p:pic>
      <p:pic>
        <p:nvPicPr>
          <p:cNvPr id="171" name="Google Shape;171;p26"/>
          <p:cNvPicPr preferRelativeResize="0"/>
          <p:nvPr/>
        </p:nvPicPr>
        <p:blipFill rotWithShape="1">
          <a:blip r:embed="rId4">
            <a:alphaModFix/>
          </a:blip>
          <a:srcRect b="48778" l="16410" r="41736" t="47302"/>
          <a:stretch/>
        </p:blipFill>
        <p:spPr>
          <a:xfrm>
            <a:off x="6941194" y="3133050"/>
            <a:ext cx="1076350" cy="133350"/>
          </a:xfrm>
          <a:prstGeom prst="rect">
            <a:avLst/>
          </a:prstGeom>
          <a:noFill/>
          <a:ln>
            <a:noFill/>
          </a:ln>
        </p:spPr>
      </p:pic>
      <p:pic>
        <p:nvPicPr>
          <p:cNvPr id="172" name="Google Shape;172;p26"/>
          <p:cNvPicPr preferRelativeResize="0"/>
          <p:nvPr/>
        </p:nvPicPr>
        <p:blipFill rotWithShape="1">
          <a:blip r:embed="rId4">
            <a:alphaModFix/>
          </a:blip>
          <a:srcRect b="96722" l="23728" r="48679" t="1"/>
          <a:stretch/>
        </p:blipFill>
        <p:spPr>
          <a:xfrm>
            <a:off x="7124563" y="1203400"/>
            <a:ext cx="709601" cy="1114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nvSpPr>
        <p:spPr>
          <a:xfrm>
            <a:off x="674750" y="980300"/>
            <a:ext cx="71295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AutoNum type="arabicPeriod"/>
            </a:pPr>
            <a:r>
              <a:t/>
            </a:r>
            <a:endParaRPr/>
          </a:p>
        </p:txBody>
      </p:sp>
      <p:sp>
        <p:nvSpPr>
          <p:cNvPr id="178" name="Google Shape;178;p27"/>
          <p:cNvSpPr txBox="1"/>
          <p:nvPr>
            <p:ph type="title"/>
          </p:nvPr>
        </p:nvSpPr>
        <p:spPr>
          <a:xfrm>
            <a:off x="0" y="2169100"/>
            <a:ext cx="8832300" cy="841800"/>
          </a:xfrm>
          <a:prstGeom prst="rect">
            <a:avLst/>
          </a:prstGeom>
        </p:spPr>
        <p:txBody>
          <a:bodyPr anchorCtr="0" anchor="ctr" bIns="91425" lIns="91425" spcFirstLastPara="1" rIns="91425" wrap="square" tIns="91425">
            <a:normAutofit/>
          </a:bodyPr>
          <a:lstStyle/>
          <a:p>
            <a:pPr indent="0" lvl="0" marL="457200" rtl="0" algn="l">
              <a:lnSpc>
                <a:spcPct val="150000"/>
              </a:lnSpc>
              <a:spcBef>
                <a:spcPts val="0"/>
              </a:spcBef>
              <a:spcAft>
                <a:spcPts val="0"/>
              </a:spcAft>
              <a:buNone/>
            </a:pPr>
            <a:r>
              <a:rPr b="0" lang="ko" sz="2966">
                <a:solidFill>
                  <a:schemeClr val="lt1"/>
                </a:solidFill>
              </a:rPr>
              <a:t>Feature Engineering(FE, 특성 공학)</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nvSpPr>
        <p:spPr>
          <a:xfrm>
            <a:off x="485250" y="1171275"/>
            <a:ext cx="8173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ko"/>
              <a:t>노르웨이를 제외한 데이터들이 많이 없으므로 노르웨이와 그 이외의 국가로 바꿔준다.</a:t>
            </a:r>
            <a:endParaRPr/>
          </a:p>
        </p:txBody>
      </p:sp>
      <p:pic>
        <p:nvPicPr>
          <p:cNvPr id="184" name="Google Shape;184;p28"/>
          <p:cNvPicPr preferRelativeResize="0"/>
          <p:nvPr/>
        </p:nvPicPr>
        <p:blipFill>
          <a:blip r:embed="rId3">
            <a:alphaModFix/>
          </a:blip>
          <a:stretch>
            <a:fillRect/>
          </a:stretch>
        </p:blipFill>
        <p:spPr>
          <a:xfrm>
            <a:off x="523400" y="1674975"/>
            <a:ext cx="8104974" cy="3277550"/>
          </a:xfrm>
          <a:prstGeom prst="rect">
            <a:avLst/>
          </a:prstGeom>
          <a:noFill/>
          <a:ln>
            <a:noFill/>
          </a:ln>
        </p:spPr>
      </p:pic>
      <p:sp>
        <p:nvSpPr>
          <p:cNvPr id="185" name="Google Shape;185;p28"/>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FE_연어</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nvSpPr>
        <p:spPr>
          <a:xfrm>
            <a:off x="541875" y="1164125"/>
            <a:ext cx="81735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ko" sz="1200"/>
              <a:t>냉장의 데이터보다 냉동의 데이터가 적으므로 냉동으로 시작하는 모든 변수를 냉동으로 묶어준다. </a:t>
            </a:r>
            <a:endParaRPr sz="1200"/>
          </a:p>
        </p:txBody>
      </p:sp>
      <p:pic>
        <p:nvPicPr>
          <p:cNvPr id="191" name="Google Shape;191;p29"/>
          <p:cNvPicPr preferRelativeResize="0"/>
          <p:nvPr/>
        </p:nvPicPr>
        <p:blipFill>
          <a:blip r:embed="rId4">
            <a:alphaModFix/>
          </a:blip>
          <a:stretch>
            <a:fillRect/>
          </a:stretch>
        </p:blipFill>
        <p:spPr>
          <a:xfrm>
            <a:off x="5210500" y="2015725"/>
            <a:ext cx="3530950" cy="2232500"/>
          </a:xfrm>
          <a:prstGeom prst="rect">
            <a:avLst/>
          </a:prstGeom>
          <a:noFill/>
          <a:ln>
            <a:noFill/>
          </a:ln>
        </p:spPr>
      </p:pic>
      <p:sp>
        <p:nvSpPr>
          <p:cNvPr id="192" name="Google Shape;192;p29"/>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FE_연어</a:t>
            </a:r>
            <a:endParaRPr/>
          </a:p>
        </p:txBody>
      </p:sp>
      <p:sp>
        <p:nvSpPr>
          <p:cNvPr id="193" name="Google Shape;193;p29"/>
          <p:cNvSpPr/>
          <p:nvPr/>
        </p:nvSpPr>
        <p:spPr>
          <a:xfrm>
            <a:off x="4005075" y="2750975"/>
            <a:ext cx="917100" cy="762000"/>
          </a:xfrm>
          <a:prstGeom prst="rightArrow">
            <a:avLst>
              <a:gd fmla="val 50000" name="adj1"/>
              <a:gd fmla="val 50000" name="adj2"/>
            </a:avLst>
          </a:prstGeom>
          <a:solidFill>
            <a:srgbClr val="0019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9"/>
          <p:cNvPicPr preferRelativeResize="0"/>
          <p:nvPr/>
        </p:nvPicPr>
        <p:blipFill>
          <a:blip r:embed="rId5">
            <a:alphaModFix/>
          </a:blip>
          <a:stretch>
            <a:fillRect/>
          </a:stretch>
        </p:blipFill>
        <p:spPr>
          <a:xfrm>
            <a:off x="541875" y="1964275"/>
            <a:ext cx="3022076" cy="2283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nvSpPr>
        <p:spPr>
          <a:xfrm>
            <a:off x="541875" y="1697525"/>
            <a:ext cx="81735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ko" sz="1200"/>
              <a:t>수입형태를 냉장, 필렛(F), 포장횟감, 횟감, 냉동으로 데이터를 가공 한다.</a:t>
            </a:r>
            <a:endParaRPr sz="1200"/>
          </a:p>
        </p:txBody>
      </p:sp>
      <p:pic>
        <p:nvPicPr>
          <p:cNvPr id="200" name="Google Shape;200;p30"/>
          <p:cNvPicPr preferRelativeResize="0"/>
          <p:nvPr/>
        </p:nvPicPr>
        <p:blipFill>
          <a:blip r:embed="rId3">
            <a:alphaModFix/>
          </a:blip>
          <a:stretch>
            <a:fillRect/>
          </a:stretch>
        </p:blipFill>
        <p:spPr>
          <a:xfrm>
            <a:off x="5029200" y="2454213"/>
            <a:ext cx="3686175" cy="1638300"/>
          </a:xfrm>
          <a:prstGeom prst="rect">
            <a:avLst/>
          </a:prstGeom>
          <a:noFill/>
          <a:ln>
            <a:noFill/>
          </a:ln>
        </p:spPr>
      </p:pic>
      <p:sp>
        <p:nvSpPr>
          <p:cNvPr id="201" name="Google Shape;201;p30"/>
          <p:cNvSpPr/>
          <p:nvPr/>
        </p:nvSpPr>
        <p:spPr>
          <a:xfrm>
            <a:off x="3372950" y="2950575"/>
            <a:ext cx="993900" cy="645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30"/>
          <p:cNvPicPr preferRelativeResize="0"/>
          <p:nvPr/>
        </p:nvPicPr>
        <p:blipFill>
          <a:blip r:embed="rId4">
            <a:alphaModFix/>
          </a:blip>
          <a:stretch>
            <a:fillRect/>
          </a:stretch>
        </p:blipFill>
        <p:spPr>
          <a:xfrm>
            <a:off x="541875" y="2468513"/>
            <a:ext cx="2028825" cy="1609725"/>
          </a:xfrm>
          <a:prstGeom prst="rect">
            <a:avLst/>
          </a:prstGeom>
          <a:noFill/>
          <a:ln>
            <a:noFill/>
          </a:ln>
        </p:spPr>
      </p:pic>
      <p:sp>
        <p:nvSpPr>
          <p:cNvPr id="203" name="Google Shape;203;p30"/>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FE_연어</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nvSpPr>
        <p:spPr>
          <a:xfrm>
            <a:off x="534725" y="1171275"/>
            <a:ext cx="817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t>수입형태, 수입용도, 제조국_노르웨이의 week별 등장 횟수의 평균을 최종 데이터의 week에 맞춰서 넣어준다.</a:t>
            </a:r>
            <a:endParaRPr sz="1200"/>
          </a:p>
        </p:txBody>
      </p:sp>
      <p:sp>
        <p:nvSpPr>
          <p:cNvPr id="209" name="Google Shape;209;p31"/>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FE_연어</a:t>
            </a:r>
            <a:endParaRPr/>
          </a:p>
        </p:txBody>
      </p:sp>
      <p:pic>
        <p:nvPicPr>
          <p:cNvPr id="210" name="Google Shape;210;p31"/>
          <p:cNvPicPr preferRelativeResize="0"/>
          <p:nvPr/>
        </p:nvPicPr>
        <p:blipFill>
          <a:blip r:embed="rId4">
            <a:alphaModFix/>
          </a:blip>
          <a:stretch>
            <a:fillRect/>
          </a:stretch>
        </p:blipFill>
        <p:spPr>
          <a:xfrm>
            <a:off x="7207450" y="1540576"/>
            <a:ext cx="1217450" cy="1923625"/>
          </a:xfrm>
          <a:prstGeom prst="rect">
            <a:avLst/>
          </a:prstGeom>
          <a:noFill/>
          <a:ln>
            <a:noFill/>
          </a:ln>
        </p:spPr>
      </p:pic>
      <p:pic>
        <p:nvPicPr>
          <p:cNvPr id="211" name="Google Shape;211;p31"/>
          <p:cNvPicPr preferRelativeResize="0"/>
          <p:nvPr/>
        </p:nvPicPr>
        <p:blipFill>
          <a:blip r:embed="rId5">
            <a:alphaModFix/>
          </a:blip>
          <a:stretch>
            <a:fillRect/>
          </a:stretch>
        </p:blipFill>
        <p:spPr>
          <a:xfrm>
            <a:off x="5074575" y="1540575"/>
            <a:ext cx="2132875" cy="1923625"/>
          </a:xfrm>
          <a:prstGeom prst="rect">
            <a:avLst/>
          </a:prstGeom>
          <a:noFill/>
          <a:ln>
            <a:noFill/>
          </a:ln>
        </p:spPr>
      </p:pic>
      <p:pic>
        <p:nvPicPr>
          <p:cNvPr id="212" name="Google Shape;212;p31"/>
          <p:cNvPicPr preferRelativeResize="0"/>
          <p:nvPr/>
        </p:nvPicPr>
        <p:blipFill>
          <a:blip r:embed="rId6">
            <a:alphaModFix/>
          </a:blip>
          <a:stretch>
            <a:fillRect/>
          </a:stretch>
        </p:blipFill>
        <p:spPr>
          <a:xfrm>
            <a:off x="5074575" y="3464200"/>
            <a:ext cx="3350325" cy="1403775"/>
          </a:xfrm>
          <a:prstGeom prst="rect">
            <a:avLst/>
          </a:prstGeom>
          <a:noFill/>
          <a:ln>
            <a:noFill/>
          </a:ln>
        </p:spPr>
      </p:pic>
      <p:graphicFrame>
        <p:nvGraphicFramePr>
          <p:cNvPr id="213" name="Google Shape;213;p31"/>
          <p:cNvGraphicFramePr/>
          <p:nvPr/>
        </p:nvGraphicFramePr>
        <p:xfrm>
          <a:off x="534725" y="1540575"/>
          <a:ext cx="3000000" cy="3000000"/>
        </p:xfrm>
        <a:graphic>
          <a:graphicData uri="http://schemas.openxmlformats.org/drawingml/2006/table">
            <a:tbl>
              <a:tblPr>
                <a:noFill/>
                <a:tableStyleId>{B96062C3-E3A7-40CA-8033-3A3770E8973B}</a:tableStyleId>
              </a:tblPr>
              <a:tblGrid>
                <a:gridCol w="4539850"/>
              </a:tblGrid>
              <a:tr h="2971425">
                <a:tc>
                  <a:txBody>
                    <a:bodyPr/>
                    <a:lstStyle/>
                    <a:p>
                      <a:pPr indent="0" lvl="0" marL="0" rtl="0" algn="l">
                        <a:lnSpc>
                          <a:spcPct val="115000"/>
                        </a:lnSpc>
                        <a:spcBef>
                          <a:spcPts val="0"/>
                        </a:spcBef>
                        <a:spcAft>
                          <a:spcPts val="0"/>
                        </a:spcAft>
                        <a:buNone/>
                      </a:pPr>
                      <a:r>
                        <a:rPr lang="ko" sz="850">
                          <a:solidFill>
                            <a:srgbClr val="738191"/>
                          </a:solidFill>
                          <a:highlight>
                            <a:srgbClr val="EAEEF3"/>
                          </a:highlight>
                          <a:latin typeface="Consolas"/>
                          <a:ea typeface="Consolas"/>
                          <a:cs typeface="Consolas"/>
                          <a:sym typeface="Consolas"/>
                        </a:rPr>
                        <a:t># 수입용도로 데이터를 week별로 groupby를 해주자.</a:t>
                      </a:r>
                      <a:br>
                        <a:rPr lang="ko" sz="850">
                          <a:solidFill>
                            <a:srgbClr val="00193A"/>
                          </a:solidFill>
                          <a:highlight>
                            <a:srgbClr val="EAEEF3"/>
                          </a:highlight>
                          <a:latin typeface="Consolas"/>
                          <a:ea typeface="Consolas"/>
                          <a:cs typeface="Consolas"/>
                          <a:sym typeface="Consolas"/>
                        </a:rPr>
                      </a:br>
                      <a:r>
                        <a:rPr lang="ko" sz="850">
                          <a:solidFill>
                            <a:srgbClr val="00193A"/>
                          </a:solidFill>
                          <a:highlight>
                            <a:srgbClr val="EAEEF3"/>
                          </a:highlight>
                          <a:latin typeface="Consolas"/>
                          <a:ea typeface="Consolas"/>
                          <a:cs typeface="Consolas"/>
                          <a:sym typeface="Consolas"/>
                        </a:rPr>
                        <a:t>수입용도</a:t>
                      </a:r>
                      <a:r>
                        <a:rPr b="1" lang="ko" sz="850">
                          <a:solidFill>
                            <a:srgbClr val="0048AB"/>
                          </a:solidFill>
                          <a:highlight>
                            <a:srgbClr val="EAEEF3"/>
                          </a:highlight>
                          <a:latin typeface="Consolas"/>
                          <a:ea typeface="Consolas"/>
                          <a:cs typeface="Consolas"/>
                          <a:sym typeface="Consolas"/>
                        </a:rPr>
                        <a:t>_df</a:t>
                      </a:r>
                      <a:r>
                        <a:rPr lang="ko" sz="850">
                          <a:solidFill>
                            <a:srgbClr val="00193A"/>
                          </a:solidFill>
                          <a:highlight>
                            <a:srgbClr val="EAEEF3"/>
                          </a:highlight>
                          <a:latin typeface="Consolas"/>
                          <a:ea typeface="Consolas"/>
                          <a:cs typeface="Consolas"/>
                          <a:sym typeface="Consolas"/>
                        </a:rPr>
                        <a:t> = pd.get_dummies(data = df, columns = [</a:t>
                      </a:r>
                      <a:r>
                        <a:rPr lang="ko" sz="850">
                          <a:solidFill>
                            <a:srgbClr val="0048AB"/>
                          </a:solidFill>
                          <a:highlight>
                            <a:srgbClr val="EAEEF3"/>
                          </a:highlight>
                          <a:latin typeface="Consolas"/>
                          <a:ea typeface="Consolas"/>
                          <a:cs typeface="Consolas"/>
                          <a:sym typeface="Consolas"/>
                        </a:rPr>
                        <a:t>'수입용도'</a:t>
                      </a:r>
                      <a:r>
                        <a:rPr lang="ko" sz="850">
                          <a:solidFill>
                            <a:srgbClr val="00193A"/>
                          </a:solidFill>
                          <a:highlight>
                            <a:srgbClr val="EAEEF3"/>
                          </a:highlight>
                          <a:latin typeface="Consolas"/>
                          <a:ea typeface="Consolas"/>
                          <a:cs typeface="Consolas"/>
                          <a:sym typeface="Consolas"/>
                        </a:rPr>
                        <a:t>]).reset_index()[[</a:t>
                      </a:r>
                      <a:r>
                        <a:rPr lang="ko" sz="850">
                          <a:solidFill>
                            <a:srgbClr val="0048AB"/>
                          </a:solidFill>
                          <a:highlight>
                            <a:srgbClr val="EAEEF3"/>
                          </a:highlight>
                          <a:latin typeface="Consolas"/>
                          <a:ea typeface="Consolas"/>
                          <a:cs typeface="Consolas"/>
                          <a:sym typeface="Consolas"/>
                        </a:rPr>
                        <a:t>'기준일'</a:t>
                      </a:r>
                      <a:r>
                        <a:rPr lang="ko" sz="850">
                          <a:solidFill>
                            <a:srgbClr val="00193A"/>
                          </a:solidFill>
                          <a:highlight>
                            <a:srgbClr val="EAEEF3"/>
                          </a:highlight>
                          <a:latin typeface="Consolas"/>
                          <a:ea typeface="Consolas"/>
                          <a:cs typeface="Consolas"/>
                          <a:sym typeface="Consolas"/>
                        </a:rPr>
                        <a:t>,</a:t>
                      </a:r>
                      <a:r>
                        <a:rPr lang="ko" sz="850">
                          <a:solidFill>
                            <a:srgbClr val="0048AB"/>
                          </a:solidFill>
                          <a:highlight>
                            <a:srgbClr val="EAEEF3"/>
                          </a:highlight>
                          <a:latin typeface="Consolas"/>
                          <a:ea typeface="Consolas"/>
                          <a:cs typeface="Consolas"/>
                          <a:sym typeface="Consolas"/>
                        </a:rPr>
                        <a:t>'week'</a:t>
                      </a:r>
                      <a:r>
                        <a:rPr lang="ko" sz="850">
                          <a:solidFill>
                            <a:srgbClr val="00193A"/>
                          </a:solidFill>
                          <a:highlight>
                            <a:srgbClr val="EAEEF3"/>
                          </a:highlight>
                          <a:latin typeface="Consolas"/>
                          <a:ea typeface="Consolas"/>
                          <a:cs typeface="Consolas"/>
                          <a:sym typeface="Consolas"/>
                        </a:rPr>
                        <a:t>,</a:t>
                      </a:r>
                      <a:r>
                        <a:rPr lang="ko" sz="850">
                          <a:solidFill>
                            <a:srgbClr val="0048AB"/>
                          </a:solidFill>
                          <a:highlight>
                            <a:srgbClr val="EAEEF3"/>
                          </a:highlight>
                          <a:latin typeface="Consolas"/>
                          <a:ea typeface="Consolas"/>
                          <a:cs typeface="Consolas"/>
                          <a:sym typeface="Consolas"/>
                        </a:rPr>
                        <a:t>'수입용도_판매용'</a:t>
                      </a:r>
                      <a:r>
                        <a:rPr lang="ko" sz="850">
                          <a:solidFill>
                            <a:srgbClr val="00193A"/>
                          </a:solidFill>
                          <a:highlight>
                            <a:srgbClr val="EAEEF3"/>
                          </a:highlight>
                          <a:latin typeface="Consolas"/>
                          <a:ea typeface="Consolas"/>
                          <a:cs typeface="Consolas"/>
                          <a:sym typeface="Consolas"/>
                        </a:rPr>
                        <a:t>,</a:t>
                      </a:r>
                      <a:r>
                        <a:rPr lang="ko" sz="850">
                          <a:solidFill>
                            <a:srgbClr val="0048AB"/>
                          </a:solidFill>
                          <a:highlight>
                            <a:srgbClr val="EAEEF3"/>
                          </a:highlight>
                          <a:latin typeface="Consolas"/>
                          <a:ea typeface="Consolas"/>
                          <a:cs typeface="Consolas"/>
                          <a:sym typeface="Consolas"/>
                        </a:rPr>
                        <a:t>'수입용도_자사제품제조용'</a:t>
                      </a:r>
                      <a:r>
                        <a:rPr lang="ko" sz="850">
                          <a:solidFill>
                            <a:srgbClr val="00193A"/>
                          </a:solidFill>
                          <a:highlight>
                            <a:srgbClr val="EAEEF3"/>
                          </a:highlight>
                          <a:latin typeface="Consolas"/>
                          <a:ea typeface="Consolas"/>
                          <a:cs typeface="Consolas"/>
                          <a:sym typeface="Consolas"/>
                        </a:rPr>
                        <a:t>,</a:t>
                      </a:r>
                      <a:r>
                        <a:rPr lang="ko" sz="850">
                          <a:solidFill>
                            <a:srgbClr val="0048AB"/>
                          </a:solidFill>
                          <a:highlight>
                            <a:srgbClr val="EAEEF3"/>
                          </a:highlight>
                          <a:latin typeface="Consolas"/>
                          <a:ea typeface="Consolas"/>
                          <a:cs typeface="Consolas"/>
                          <a:sym typeface="Consolas"/>
                        </a:rPr>
                        <a:t>'수입용도_외화획득용 원료'</a:t>
                      </a:r>
                      <a:r>
                        <a:rPr lang="ko" sz="850">
                          <a:solidFill>
                            <a:srgbClr val="00193A"/>
                          </a:solidFill>
                          <a:highlight>
                            <a:srgbClr val="EAEEF3"/>
                          </a:highlight>
                          <a:latin typeface="Consolas"/>
                          <a:ea typeface="Consolas"/>
                          <a:cs typeface="Consolas"/>
                          <a:sym typeface="Consolas"/>
                        </a:rPr>
                        <a:t>]]</a:t>
                      </a:r>
                      <a:br>
                        <a:rPr lang="ko" sz="850">
                          <a:solidFill>
                            <a:srgbClr val="00193A"/>
                          </a:solidFill>
                          <a:highlight>
                            <a:srgbClr val="EAEEF3"/>
                          </a:highlight>
                          <a:latin typeface="Consolas"/>
                          <a:ea typeface="Consolas"/>
                          <a:cs typeface="Consolas"/>
                          <a:sym typeface="Consolas"/>
                        </a:rPr>
                      </a:br>
                      <a:r>
                        <a:rPr lang="ko" sz="850">
                          <a:solidFill>
                            <a:srgbClr val="00193A"/>
                          </a:solidFill>
                          <a:highlight>
                            <a:srgbClr val="EAEEF3"/>
                          </a:highlight>
                          <a:latin typeface="Consolas"/>
                          <a:ea typeface="Consolas"/>
                          <a:cs typeface="Consolas"/>
                          <a:sym typeface="Consolas"/>
                        </a:rPr>
                        <a:t>수입용도</a:t>
                      </a:r>
                      <a:r>
                        <a:rPr b="1" lang="ko" sz="850">
                          <a:solidFill>
                            <a:srgbClr val="0048AB"/>
                          </a:solidFill>
                          <a:highlight>
                            <a:srgbClr val="EAEEF3"/>
                          </a:highlight>
                          <a:latin typeface="Consolas"/>
                          <a:ea typeface="Consolas"/>
                          <a:cs typeface="Consolas"/>
                          <a:sym typeface="Consolas"/>
                        </a:rPr>
                        <a:t>_df</a:t>
                      </a:r>
                      <a:r>
                        <a:rPr lang="ko" sz="850">
                          <a:solidFill>
                            <a:srgbClr val="00193A"/>
                          </a:solidFill>
                          <a:highlight>
                            <a:srgbClr val="EAEEF3"/>
                          </a:highlight>
                          <a:latin typeface="Consolas"/>
                          <a:ea typeface="Consolas"/>
                          <a:cs typeface="Consolas"/>
                          <a:sym typeface="Consolas"/>
                        </a:rPr>
                        <a:t> = 수입용도</a:t>
                      </a:r>
                      <a:r>
                        <a:rPr b="1" lang="ko" sz="850">
                          <a:solidFill>
                            <a:srgbClr val="0048AB"/>
                          </a:solidFill>
                          <a:highlight>
                            <a:srgbClr val="EAEEF3"/>
                          </a:highlight>
                          <a:latin typeface="Consolas"/>
                          <a:ea typeface="Consolas"/>
                          <a:cs typeface="Consolas"/>
                          <a:sym typeface="Consolas"/>
                        </a:rPr>
                        <a:t>_df</a:t>
                      </a:r>
                      <a:r>
                        <a:rPr lang="ko" sz="850">
                          <a:solidFill>
                            <a:srgbClr val="00193A"/>
                          </a:solidFill>
                          <a:highlight>
                            <a:srgbClr val="EAEEF3"/>
                          </a:highlight>
                          <a:latin typeface="Consolas"/>
                          <a:ea typeface="Consolas"/>
                          <a:cs typeface="Consolas"/>
                          <a:sym typeface="Consolas"/>
                        </a:rPr>
                        <a:t>.groupby(</a:t>
                      </a:r>
                      <a:r>
                        <a:rPr lang="ko" sz="850">
                          <a:solidFill>
                            <a:srgbClr val="0048AB"/>
                          </a:solidFill>
                          <a:highlight>
                            <a:srgbClr val="EAEEF3"/>
                          </a:highlight>
                          <a:latin typeface="Consolas"/>
                          <a:ea typeface="Consolas"/>
                          <a:cs typeface="Consolas"/>
                          <a:sym typeface="Consolas"/>
                        </a:rPr>
                        <a:t>'week'</a:t>
                      </a:r>
                      <a:r>
                        <a:rPr lang="ko" sz="850">
                          <a:solidFill>
                            <a:srgbClr val="00193A"/>
                          </a:solidFill>
                          <a:highlight>
                            <a:srgbClr val="EAEEF3"/>
                          </a:highlight>
                          <a:latin typeface="Consolas"/>
                          <a:ea typeface="Consolas"/>
                          <a:cs typeface="Consolas"/>
                          <a:sym typeface="Consolas"/>
                        </a:rPr>
                        <a:t>).mean().reset_index()</a:t>
                      </a:r>
                      <a:br>
                        <a:rPr lang="ko" sz="850">
                          <a:solidFill>
                            <a:srgbClr val="00193A"/>
                          </a:solidFill>
                          <a:highlight>
                            <a:srgbClr val="EAEEF3"/>
                          </a:highlight>
                          <a:latin typeface="Consolas"/>
                          <a:ea typeface="Consolas"/>
                          <a:cs typeface="Consolas"/>
                          <a:sym typeface="Consolas"/>
                        </a:rPr>
                      </a:br>
                      <a:br>
                        <a:rPr lang="ko" sz="850">
                          <a:solidFill>
                            <a:srgbClr val="00193A"/>
                          </a:solidFill>
                          <a:highlight>
                            <a:srgbClr val="EAEEF3"/>
                          </a:highlight>
                          <a:latin typeface="Consolas"/>
                          <a:ea typeface="Consolas"/>
                          <a:cs typeface="Consolas"/>
                          <a:sym typeface="Consolas"/>
                        </a:rPr>
                      </a:br>
                      <a:r>
                        <a:rPr lang="ko" sz="850">
                          <a:solidFill>
                            <a:srgbClr val="738191"/>
                          </a:solidFill>
                          <a:highlight>
                            <a:srgbClr val="EAEEF3"/>
                          </a:highlight>
                          <a:latin typeface="Consolas"/>
                          <a:ea typeface="Consolas"/>
                          <a:cs typeface="Consolas"/>
                          <a:sym typeface="Consolas"/>
                        </a:rPr>
                        <a:t># 제조국을 week과 합쳐주기 위해서 데이터를 만들어 준다.</a:t>
                      </a:r>
                      <a:br>
                        <a:rPr lang="ko" sz="850">
                          <a:solidFill>
                            <a:srgbClr val="00193A"/>
                          </a:solidFill>
                          <a:highlight>
                            <a:srgbClr val="EAEEF3"/>
                          </a:highlight>
                          <a:latin typeface="Consolas"/>
                          <a:ea typeface="Consolas"/>
                          <a:cs typeface="Consolas"/>
                          <a:sym typeface="Consolas"/>
                        </a:rPr>
                      </a:br>
                      <a:r>
                        <a:rPr lang="ko" sz="850">
                          <a:solidFill>
                            <a:srgbClr val="00193A"/>
                          </a:solidFill>
                          <a:highlight>
                            <a:srgbClr val="EAEEF3"/>
                          </a:highlight>
                          <a:latin typeface="Consolas"/>
                          <a:ea typeface="Consolas"/>
                          <a:cs typeface="Consolas"/>
                          <a:sym typeface="Consolas"/>
                        </a:rPr>
                        <a:t>제조국</a:t>
                      </a:r>
                      <a:r>
                        <a:rPr b="1" lang="ko" sz="850">
                          <a:solidFill>
                            <a:srgbClr val="0048AB"/>
                          </a:solidFill>
                          <a:highlight>
                            <a:srgbClr val="EAEEF3"/>
                          </a:highlight>
                          <a:latin typeface="Consolas"/>
                          <a:ea typeface="Consolas"/>
                          <a:cs typeface="Consolas"/>
                          <a:sym typeface="Consolas"/>
                        </a:rPr>
                        <a:t>_df</a:t>
                      </a:r>
                      <a:r>
                        <a:rPr lang="ko" sz="850">
                          <a:solidFill>
                            <a:srgbClr val="00193A"/>
                          </a:solidFill>
                          <a:highlight>
                            <a:srgbClr val="EAEEF3"/>
                          </a:highlight>
                          <a:latin typeface="Consolas"/>
                          <a:ea typeface="Consolas"/>
                          <a:cs typeface="Consolas"/>
                          <a:sym typeface="Consolas"/>
                        </a:rPr>
                        <a:t> = pd.get_dummies(df, columns = [</a:t>
                      </a:r>
                      <a:r>
                        <a:rPr lang="ko" sz="850">
                          <a:solidFill>
                            <a:srgbClr val="0048AB"/>
                          </a:solidFill>
                          <a:highlight>
                            <a:srgbClr val="EAEEF3"/>
                          </a:highlight>
                          <a:latin typeface="Consolas"/>
                          <a:ea typeface="Consolas"/>
                          <a:cs typeface="Consolas"/>
                          <a:sym typeface="Consolas"/>
                        </a:rPr>
                        <a:t>'제조국'</a:t>
                      </a:r>
                      <a:r>
                        <a:rPr lang="ko" sz="850">
                          <a:solidFill>
                            <a:srgbClr val="00193A"/>
                          </a:solidFill>
                          <a:highlight>
                            <a:srgbClr val="EAEEF3"/>
                          </a:highlight>
                          <a:latin typeface="Consolas"/>
                          <a:ea typeface="Consolas"/>
                          <a:cs typeface="Consolas"/>
                          <a:sym typeface="Consolas"/>
                        </a:rPr>
                        <a:t>], drop_first = True)[[</a:t>
                      </a:r>
                      <a:r>
                        <a:rPr lang="ko" sz="850">
                          <a:solidFill>
                            <a:srgbClr val="0048AB"/>
                          </a:solidFill>
                          <a:highlight>
                            <a:srgbClr val="EAEEF3"/>
                          </a:highlight>
                          <a:latin typeface="Consolas"/>
                          <a:ea typeface="Consolas"/>
                          <a:cs typeface="Consolas"/>
                          <a:sym typeface="Consolas"/>
                        </a:rPr>
                        <a:t>'기준일'</a:t>
                      </a:r>
                      <a:r>
                        <a:rPr lang="ko" sz="850">
                          <a:solidFill>
                            <a:srgbClr val="00193A"/>
                          </a:solidFill>
                          <a:highlight>
                            <a:srgbClr val="EAEEF3"/>
                          </a:highlight>
                          <a:latin typeface="Consolas"/>
                          <a:ea typeface="Consolas"/>
                          <a:cs typeface="Consolas"/>
                          <a:sym typeface="Consolas"/>
                        </a:rPr>
                        <a:t>,</a:t>
                      </a:r>
                      <a:r>
                        <a:rPr lang="ko" sz="850">
                          <a:solidFill>
                            <a:srgbClr val="0048AB"/>
                          </a:solidFill>
                          <a:highlight>
                            <a:srgbClr val="EAEEF3"/>
                          </a:highlight>
                          <a:latin typeface="Consolas"/>
                          <a:ea typeface="Consolas"/>
                          <a:cs typeface="Consolas"/>
                          <a:sym typeface="Consolas"/>
                        </a:rPr>
                        <a:t>'제조국_노르웨이'</a:t>
                      </a:r>
                      <a:r>
                        <a:rPr lang="ko" sz="850">
                          <a:solidFill>
                            <a:srgbClr val="00193A"/>
                          </a:solidFill>
                          <a:highlight>
                            <a:srgbClr val="EAEEF3"/>
                          </a:highlight>
                          <a:latin typeface="Consolas"/>
                          <a:ea typeface="Consolas"/>
                          <a:cs typeface="Consolas"/>
                          <a:sym typeface="Consolas"/>
                        </a:rPr>
                        <a:t>,</a:t>
                      </a:r>
                      <a:r>
                        <a:rPr lang="ko" sz="850">
                          <a:solidFill>
                            <a:srgbClr val="0048AB"/>
                          </a:solidFill>
                          <a:highlight>
                            <a:srgbClr val="EAEEF3"/>
                          </a:highlight>
                          <a:latin typeface="Consolas"/>
                          <a:ea typeface="Consolas"/>
                          <a:cs typeface="Consolas"/>
                          <a:sym typeface="Consolas"/>
                        </a:rPr>
                        <a:t>'week'</a:t>
                      </a:r>
                      <a:r>
                        <a:rPr lang="ko" sz="850">
                          <a:solidFill>
                            <a:srgbClr val="00193A"/>
                          </a:solidFill>
                          <a:highlight>
                            <a:srgbClr val="EAEEF3"/>
                          </a:highlight>
                          <a:latin typeface="Consolas"/>
                          <a:ea typeface="Consolas"/>
                          <a:cs typeface="Consolas"/>
                          <a:sym typeface="Consolas"/>
                        </a:rPr>
                        <a:t>]]</a:t>
                      </a:r>
                      <a:br>
                        <a:rPr lang="ko" sz="850">
                          <a:solidFill>
                            <a:srgbClr val="00193A"/>
                          </a:solidFill>
                          <a:highlight>
                            <a:srgbClr val="EAEEF3"/>
                          </a:highlight>
                          <a:latin typeface="Consolas"/>
                          <a:ea typeface="Consolas"/>
                          <a:cs typeface="Consolas"/>
                          <a:sym typeface="Consolas"/>
                        </a:rPr>
                      </a:br>
                      <a:r>
                        <a:rPr lang="ko" sz="850">
                          <a:solidFill>
                            <a:srgbClr val="00193A"/>
                          </a:solidFill>
                          <a:highlight>
                            <a:srgbClr val="EAEEF3"/>
                          </a:highlight>
                          <a:latin typeface="Consolas"/>
                          <a:ea typeface="Consolas"/>
                          <a:cs typeface="Consolas"/>
                          <a:sym typeface="Consolas"/>
                        </a:rPr>
                        <a:t>제조국</a:t>
                      </a:r>
                      <a:r>
                        <a:rPr b="1" lang="ko" sz="850">
                          <a:solidFill>
                            <a:srgbClr val="0048AB"/>
                          </a:solidFill>
                          <a:highlight>
                            <a:srgbClr val="EAEEF3"/>
                          </a:highlight>
                          <a:latin typeface="Consolas"/>
                          <a:ea typeface="Consolas"/>
                          <a:cs typeface="Consolas"/>
                          <a:sym typeface="Consolas"/>
                        </a:rPr>
                        <a:t>_df</a:t>
                      </a:r>
                      <a:r>
                        <a:rPr lang="ko" sz="850">
                          <a:solidFill>
                            <a:srgbClr val="00193A"/>
                          </a:solidFill>
                          <a:highlight>
                            <a:srgbClr val="EAEEF3"/>
                          </a:highlight>
                          <a:latin typeface="Consolas"/>
                          <a:ea typeface="Consolas"/>
                          <a:cs typeface="Consolas"/>
                          <a:sym typeface="Consolas"/>
                        </a:rPr>
                        <a:t> = 제조국</a:t>
                      </a:r>
                      <a:r>
                        <a:rPr b="1" lang="ko" sz="850">
                          <a:solidFill>
                            <a:srgbClr val="0048AB"/>
                          </a:solidFill>
                          <a:highlight>
                            <a:srgbClr val="EAEEF3"/>
                          </a:highlight>
                          <a:latin typeface="Consolas"/>
                          <a:ea typeface="Consolas"/>
                          <a:cs typeface="Consolas"/>
                          <a:sym typeface="Consolas"/>
                        </a:rPr>
                        <a:t>_df</a:t>
                      </a:r>
                      <a:r>
                        <a:rPr lang="ko" sz="850">
                          <a:solidFill>
                            <a:srgbClr val="00193A"/>
                          </a:solidFill>
                          <a:highlight>
                            <a:srgbClr val="EAEEF3"/>
                          </a:highlight>
                          <a:latin typeface="Consolas"/>
                          <a:ea typeface="Consolas"/>
                          <a:cs typeface="Consolas"/>
                          <a:sym typeface="Consolas"/>
                        </a:rPr>
                        <a:t>.groupby(</a:t>
                      </a:r>
                      <a:r>
                        <a:rPr lang="ko" sz="850">
                          <a:solidFill>
                            <a:srgbClr val="0048AB"/>
                          </a:solidFill>
                          <a:highlight>
                            <a:srgbClr val="EAEEF3"/>
                          </a:highlight>
                          <a:latin typeface="Consolas"/>
                          <a:ea typeface="Consolas"/>
                          <a:cs typeface="Consolas"/>
                          <a:sym typeface="Consolas"/>
                        </a:rPr>
                        <a:t>'week'</a:t>
                      </a:r>
                      <a:r>
                        <a:rPr lang="ko" sz="850">
                          <a:solidFill>
                            <a:srgbClr val="00193A"/>
                          </a:solidFill>
                          <a:highlight>
                            <a:srgbClr val="EAEEF3"/>
                          </a:highlight>
                          <a:latin typeface="Consolas"/>
                          <a:ea typeface="Consolas"/>
                          <a:cs typeface="Consolas"/>
                          <a:sym typeface="Consolas"/>
                        </a:rPr>
                        <a:t>).mean().reset_index()</a:t>
                      </a:r>
                      <a:br>
                        <a:rPr lang="ko" sz="850">
                          <a:solidFill>
                            <a:srgbClr val="00193A"/>
                          </a:solidFill>
                          <a:highlight>
                            <a:srgbClr val="EAEEF3"/>
                          </a:highlight>
                          <a:latin typeface="Consolas"/>
                          <a:ea typeface="Consolas"/>
                          <a:cs typeface="Consolas"/>
                          <a:sym typeface="Consolas"/>
                        </a:rPr>
                      </a:br>
                      <a:br>
                        <a:rPr lang="ko" sz="850">
                          <a:solidFill>
                            <a:srgbClr val="00193A"/>
                          </a:solidFill>
                          <a:highlight>
                            <a:srgbClr val="EAEEF3"/>
                          </a:highlight>
                          <a:latin typeface="Consolas"/>
                          <a:ea typeface="Consolas"/>
                          <a:cs typeface="Consolas"/>
                          <a:sym typeface="Consolas"/>
                        </a:rPr>
                      </a:br>
                      <a:r>
                        <a:rPr lang="ko" sz="850">
                          <a:solidFill>
                            <a:srgbClr val="738191"/>
                          </a:solidFill>
                          <a:highlight>
                            <a:srgbClr val="EAEEF3"/>
                          </a:highlight>
                          <a:latin typeface="Consolas"/>
                          <a:ea typeface="Consolas"/>
                          <a:cs typeface="Consolas"/>
                          <a:sym typeface="Consolas"/>
                        </a:rPr>
                        <a:t># 수입형태의 빈도수를 계산한다.</a:t>
                      </a:r>
                      <a:br>
                        <a:rPr lang="ko" sz="850">
                          <a:solidFill>
                            <a:srgbClr val="00193A"/>
                          </a:solidFill>
                          <a:highlight>
                            <a:srgbClr val="EAEEF3"/>
                          </a:highlight>
                          <a:latin typeface="Consolas"/>
                          <a:ea typeface="Consolas"/>
                          <a:cs typeface="Consolas"/>
                          <a:sym typeface="Consolas"/>
                        </a:rPr>
                      </a:br>
                      <a:r>
                        <a:rPr lang="ko" sz="850">
                          <a:solidFill>
                            <a:srgbClr val="00193A"/>
                          </a:solidFill>
                          <a:highlight>
                            <a:srgbClr val="EAEEF3"/>
                          </a:highlight>
                          <a:latin typeface="Consolas"/>
                          <a:ea typeface="Consolas"/>
                          <a:cs typeface="Consolas"/>
                          <a:sym typeface="Consolas"/>
                        </a:rPr>
                        <a:t>수입형태</a:t>
                      </a:r>
                      <a:r>
                        <a:rPr b="1" lang="ko" sz="850">
                          <a:solidFill>
                            <a:srgbClr val="0048AB"/>
                          </a:solidFill>
                          <a:highlight>
                            <a:srgbClr val="EAEEF3"/>
                          </a:highlight>
                          <a:latin typeface="Consolas"/>
                          <a:ea typeface="Consolas"/>
                          <a:cs typeface="Consolas"/>
                          <a:sym typeface="Consolas"/>
                        </a:rPr>
                        <a:t>_df</a:t>
                      </a:r>
                      <a:r>
                        <a:rPr lang="ko" sz="850">
                          <a:solidFill>
                            <a:srgbClr val="00193A"/>
                          </a:solidFill>
                          <a:highlight>
                            <a:srgbClr val="EAEEF3"/>
                          </a:highlight>
                          <a:latin typeface="Consolas"/>
                          <a:ea typeface="Consolas"/>
                          <a:cs typeface="Consolas"/>
                          <a:sym typeface="Consolas"/>
                        </a:rPr>
                        <a:t>_mean = df.groupby(</a:t>
                      </a:r>
                      <a:r>
                        <a:rPr lang="ko" sz="850">
                          <a:solidFill>
                            <a:srgbClr val="0048AB"/>
                          </a:solidFill>
                          <a:highlight>
                            <a:srgbClr val="EAEEF3"/>
                          </a:highlight>
                          <a:latin typeface="Consolas"/>
                          <a:ea typeface="Consolas"/>
                          <a:cs typeface="Consolas"/>
                          <a:sym typeface="Consolas"/>
                        </a:rPr>
                        <a:t>'week'</a:t>
                      </a:r>
                      <a:r>
                        <a:rPr lang="ko" sz="850">
                          <a:solidFill>
                            <a:srgbClr val="00193A"/>
                          </a:solidFill>
                          <a:highlight>
                            <a:srgbClr val="EAEEF3"/>
                          </a:highlight>
                          <a:latin typeface="Consolas"/>
                          <a:ea typeface="Consolas"/>
                          <a:cs typeface="Consolas"/>
                          <a:sym typeface="Consolas"/>
                        </a:rPr>
                        <a:t>).mean()[[</a:t>
                      </a:r>
                      <a:r>
                        <a:rPr lang="ko" sz="850">
                          <a:solidFill>
                            <a:srgbClr val="0048AB"/>
                          </a:solidFill>
                          <a:highlight>
                            <a:srgbClr val="EAEEF3"/>
                          </a:highlight>
                          <a:latin typeface="Consolas"/>
                          <a:ea typeface="Consolas"/>
                          <a:cs typeface="Consolas"/>
                          <a:sym typeface="Consolas"/>
                        </a:rPr>
                        <a:t>'냉장'</a:t>
                      </a:r>
                      <a:r>
                        <a:rPr lang="ko" sz="850">
                          <a:solidFill>
                            <a:srgbClr val="00193A"/>
                          </a:solidFill>
                          <a:highlight>
                            <a:srgbClr val="EAEEF3"/>
                          </a:highlight>
                          <a:latin typeface="Consolas"/>
                          <a:ea typeface="Consolas"/>
                          <a:cs typeface="Consolas"/>
                          <a:sym typeface="Consolas"/>
                        </a:rPr>
                        <a:t>, </a:t>
                      </a:r>
                      <a:r>
                        <a:rPr lang="ko" sz="850">
                          <a:solidFill>
                            <a:srgbClr val="0048AB"/>
                          </a:solidFill>
                          <a:highlight>
                            <a:srgbClr val="EAEEF3"/>
                          </a:highlight>
                          <a:latin typeface="Consolas"/>
                          <a:ea typeface="Consolas"/>
                          <a:cs typeface="Consolas"/>
                          <a:sym typeface="Consolas"/>
                        </a:rPr>
                        <a:t>'필렛(F)'</a:t>
                      </a:r>
                      <a:r>
                        <a:rPr lang="ko" sz="850">
                          <a:solidFill>
                            <a:srgbClr val="00193A"/>
                          </a:solidFill>
                          <a:highlight>
                            <a:srgbClr val="EAEEF3"/>
                          </a:highlight>
                          <a:latin typeface="Consolas"/>
                          <a:ea typeface="Consolas"/>
                          <a:cs typeface="Consolas"/>
                          <a:sym typeface="Consolas"/>
                        </a:rPr>
                        <a:t>, </a:t>
                      </a:r>
                      <a:r>
                        <a:rPr lang="ko" sz="850">
                          <a:solidFill>
                            <a:srgbClr val="0048AB"/>
                          </a:solidFill>
                          <a:highlight>
                            <a:srgbClr val="EAEEF3"/>
                          </a:highlight>
                          <a:latin typeface="Consolas"/>
                          <a:ea typeface="Consolas"/>
                          <a:cs typeface="Consolas"/>
                          <a:sym typeface="Consolas"/>
                        </a:rPr>
                        <a:t>'횟감'</a:t>
                      </a:r>
                      <a:r>
                        <a:rPr lang="ko" sz="850">
                          <a:solidFill>
                            <a:srgbClr val="00193A"/>
                          </a:solidFill>
                          <a:highlight>
                            <a:srgbClr val="EAEEF3"/>
                          </a:highlight>
                          <a:latin typeface="Consolas"/>
                          <a:ea typeface="Consolas"/>
                          <a:cs typeface="Consolas"/>
                          <a:sym typeface="Consolas"/>
                        </a:rPr>
                        <a:t>, </a:t>
                      </a:r>
                      <a:r>
                        <a:rPr lang="ko" sz="850">
                          <a:solidFill>
                            <a:srgbClr val="0048AB"/>
                          </a:solidFill>
                          <a:highlight>
                            <a:srgbClr val="EAEEF3"/>
                          </a:highlight>
                          <a:latin typeface="Consolas"/>
                          <a:ea typeface="Consolas"/>
                          <a:cs typeface="Consolas"/>
                          <a:sym typeface="Consolas"/>
                        </a:rPr>
                        <a:t>'포장횟감'</a:t>
                      </a:r>
                      <a:r>
                        <a:rPr lang="ko" sz="850">
                          <a:solidFill>
                            <a:srgbClr val="00193A"/>
                          </a:solidFill>
                          <a:highlight>
                            <a:srgbClr val="EAEEF3"/>
                          </a:highlight>
                          <a:latin typeface="Consolas"/>
                          <a:ea typeface="Consolas"/>
                          <a:cs typeface="Consolas"/>
                          <a:sym typeface="Consolas"/>
                        </a:rPr>
                        <a:t>, </a:t>
                      </a:r>
                      <a:r>
                        <a:rPr lang="ko" sz="850">
                          <a:solidFill>
                            <a:srgbClr val="0048AB"/>
                          </a:solidFill>
                          <a:highlight>
                            <a:srgbClr val="EAEEF3"/>
                          </a:highlight>
                          <a:latin typeface="Consolas"/>
                          <a:ea typeface="Consolas"/>
                          <a:cs typeface="Consolas"/>
                          <a:sym typeface="Consolas"/>
                        </a:rPr>
                        <a:t>'냉동'</a:t>
                      </a:r>
                      <a:r>
                        <a:rPr lang="ko" sz="850">
                          <a:solidFill>
                            <a:srgbClr val="00193A"/>
                          </a:solidFill>
                          <a:highlight>
                            <a:srgbClr val="EAEEF3"/>
                          </a:highlight>
                          <a:latin typeface="Consolas"/>
                          <a:ea typeface="Consolas"/>
                          <a:cs typeface="Consolas"/>
                          <a:sym typeface="Consolas"/>
                        </a:rPr>
                        <a:t>]].reset_index()</a:t>
                      </a:r>
                      <a:br>
                        <a:rPr lang="ko" sz="850">
                          <a:solidFill>
                            <a:srgbClr val="00193A"/>
                          </a:solidFill>
                          <a:highlight>
                            <a:srgbClr val="EAEEF3"/>
                          </a:highlight>
                          <a:latin typeface="Consolas"/>
                          <a:ea typeface="Consolas"/>
                          <a:cs typeface="Consolas"/>
                          <a:sym typeface="Consolas"/>
                        </a:rPr>
                      </a:br>
                      <a:br>
                        <a:rPr lang="ko" sz="850">
                          <a:solidFill>
                            <a:srgbClr val="00193A"/>
                          </a:solidFill>
                          <a:highlight>
                            <a:srgbClr val="EAEEF3"/>
                          </a:highlight>
                          <a:latin typeface="Consolas"/>
                          <a:ea typeface="Consolas"/>
                          <a:cs typeface="Consolas"/>
                          <a:sym typeface="Consolas"/>
                        </a:rPr>
                      </a:br>
                      <a:r>
                        <a:rPr lang="ko" sz="850">
                          <a:solidFill>
                            <a:srgbClr val="738191"/>
                          </a:solidFill>
                          <a:highlight>
                            <a:srgbClr val="EAEEF3"/>
                          </a:highlight>
                          <a:latin typeface="Consolas"/>
                          <a:ea typeface="Consolas"/>
                          <a:cs typeface="Consolas"/>
                          <a:sym typeface="Consolas"/>
                        </a:rPr>
                        <a:t># 최종 데이터에 넣어준다.</a:t>
                      </a:r>
                      <a:br>
                        <a:rPr lang="ko" sz="850">
                          <a:solidFill>
                            <a:srgbClr val="00193A"/>
                          </a:solidFill>
                          <a:highlight>
                            <a:srgbClr val="EAEEF3"/>
                          </a:highlight>
                          <a:latin typeface="Consolas"/>
                          <a:ea typeface="Consolas"/>
                          <a:cs typeface="Consolas"/>
                          <a:sym typeface="Consolas"/>
                        </a:rPr>
                      </a:br>
                      <a:r>
                        <a:rPr lang="ko" sz="850">
                          <a:solidFill>
                            <a:srgbClr val="00193A"/>
                          </a:solidFill>
                          <a:highlight>
                            <a:srgbClr val="EAEEF3"/>
                          </a:highlight>
                          <a:latin typeface="Consolas"/>
                          <a:ea typeface="Consolas"/>
                          <a:cs typeface="Consolas"/>
                          <a:sym typeface="Consolas"/>
                        </a:rPr>
                        <a:t>data = pd.</a:t>
                      </a:r>
                      <a:r>
                        <a:rPr lang="ko" sz="850">
                          <a:solidFill>
                            <a:srgbClr val="0048AB"/>
                          </a:solidFill>
                          <a:highlight>
                            <a:srgbClr val="EAEEF3"/>
                          </a:highlight>
                          <a:latin typeface="Consolas"/>
                          <a:ea typeface="Consolas"/>
                          <a:cs typeface="Consolas"/>
                          <a:sym typeface="Consolas"/>
                        </a:rPr>
                        <a:t>merge</a:t>
                      </a:r>
                      <a:r>
                        <a:rPr lang="ko" sz="850">
                          <a:solidFill>
                            <a:srgbClr val="00193A"/>
                          </a:solidFill>
                          <a:highlight>
                            <a:srgbClr val="EAEEF3"/>
                          </a:highlight>
                          <a:latin typeface="Consolas"/>
                          <a:ea typeface="Consolas"/>
                          <a:cs typeface="Consolas"/>
                          <a:sym typeface="Consolas"/>
                        </a:rPr>
                        <a:t>(data, 수입형태</a:t>
                      </a:r>
                      <a:r>
                        <a:rPr b="1" lang="ko" sz="850">
                          <a:solidFill>
                            <a:srgbClr val="0048AB"/>
                          </a:solidFill>
                          <a:highlight>
                            <a:srgbClr val="EAEEF3"/>
                          </a:highlight>
                          <a:latin typeface="Consolas"/>
                          <a:ea typeface="Consolas"/>
                          <a:cs typeface="Consolas"/>
                          <a:sym typeface="Consolas"/>
                        </a:rPr>
                        <a:t>_df</a:t>
                      </a:r>
                      <a:r>
                        <a:rPr lang="ko" sz="850">
                          <a:solidFill>
                            <a:srgbClr val="00193A"/>
                          </a:solidFill>
                          <a:highlight>
                            <a:srgbClr val="EAEEF3"/>
                          </a:highlight>
                          <a:latin typeface="Consolas"/>
                          <a:ea typeface="Consolas"/>
                          <a:cs typeface="Consolas"/>
                          <a:sym typeface="Consolas"/>
                        </a:rPr>
                        <a:t>_mean ,how =</a:t>
                      </a:r>
                      <a:r>
                        <a:rPr lang="ko" sz="850">
                          <a:solidFill>
                            <a:srgbClr val="0048AB"/>
                          </a:solidFill>
                          <a:highlight>
                            <a:srgbClr val="EAEEF3"/>
                          </a:highlight>
                          <a:latin typeface="Consolas"/>
                          <a:ea typeface="Consolas"/>
                          <a:cs typeface="Consolas"/>
                          <a:sym typeface="Consolas"/>
                        </a:rPr>
                        <a:t>'left'</a:t>
                      </a:r>
                      <a:r>
                        <a:rPr lang="ko" sz="850">
                          <a:solidFill>
                            <a:srgbClr val="00193A"/>
                          </a:solidFill>
                          <a:highlight>
                            <a:srgbClr val="EAEEF3"/>
                          </a:highlight>
                          <a:latin typeface="Consolas"/>
                          <a:ea typeface="Consolas"/>
                          <a:cs typeface="Consolas"/>
                          <a:sym typeface="Consolas"/>
                        </a:rPr>
                        <a:t>, </a:t>
                      </a:r>
                      <a:r>
                        <a:rPr b="1" lang="ko" sz="850">
                          <a:solidFill>
                            <a:srgbClr val="00193A"/>
                          </a:solidFill>
                          <a:highlight>
                            <a:srgbClr val="EAEEF3"/>
                          </a:highlight>
                          <a:latin typeface="Consolas"/>
                          <a:ea typeface="Consolas"/>
                          <a:cs typeface="Consolas"/>
                          <a:sym typeface="Consolas"/>
                        </a:rPr>
                        <a:t>on</a:t>
                      </a:r>
                      <a:r>
                        <a:rPr lang="ko" sz="850">
                          <a:solidFill>
                            <a:srgbClr val="00193A"/>
                          </a:solidFill>
                          <a:highlight>
                            <a:srgbClr val="EAEEF3"/>
                          </a:highlight>
                          <a:latin typeface="Consolas"/>
                          <a:ea typeface="Consolas"/>
                          <a:cs typeface="Consolas"/>
                          <a:sym typeface="Consolas"/>
                        </a:rPr>
                        <a:t> = </a:t>
                      </a:r>
                      <a:r>
                        <a:rPr lang="ko" sz="850">
                          <a:solidFill>
                            <a:srgbClr val="0048AB"/>
                          </a:solidFill>
                          <a:highlight>
                            <a:srgbClr val="EAEEF3"/>
                          </a:highlight>
                          <a:latin typeface="Consolas"/>
                          <a:ea typeface="Consolas"/>
                          <a:cs typeface="Consolas"/>
                          <a:sym typeface="Consolas"/>
                        </a:rPr>
                        <a:t>'week'</a:t>
                      </a:r>
                      <a:r>
                        <a:rPr lang="ko" sz="850">
                          <a:solidFill>
                            <a:srgbClr val="00193A"/>
                          </a:solidFill>
                          <a:highlight>
                            <a:srgbClr val="EAEEF3"/>
                          </a:highlight>
                          <a:latin typeface="Consolas"/>
                          <a:ea typeface="Consolas"/>
                          <a:cs typeface="Consolas"/>
                          <a:sym typeface="Consolas"/>
                        </a:rPr>
                        <a:t>)</a:t>
                      </a:r>
                      <a:br>
                        <a:rPr lang="ko" sz="850">
                          <a:solidFill>
                            <a:srgbClr val="00193A"/>
                          </a:solidFill>
                          <a:highlight>
                            <a:srgbClr val="EAEEF3"/>
                          </a:highlight>
                          <a:latin typeface="Consolas"/>
                          <a:ea typeface="Consolas"/>
                          <a:cs typeface="Consolas"/>
                          <a:sym typeface="Consolas"/>
                        </a:rPr>
                      </a:br>
                      <a:br>
                        <a:rPr lang="ko" sz="850">
                          <a:solidFill>
                            <a:srgbClr val="00193A"/>
                          </a:solidFill>
                          <a:highlight>
                            <a:srgbClr val="EAEEF3"/>
                          </a:highlight>
                          <a:latin typeface="Consolas"/>
                          <a:ea typeface="Consolas"/>
                          <a:cs typeface="Consolas"/>
                          <a:sym typeface="Consolas"/>
                        </a:rPr>
                      </a:br>
                      <a:r>
                        <a:rPr lang="ko" sz="850">
                          <a:solidFill>
                            <a:srgbClr val="00193A"/>
                          </a:solidFill>
                          <a:highlight>
                            <a:srgbClr val="EAEEF3"/>
                          </a:highlight>
                          <a:latin typeface="Consolas"/>
                          <a:ea typeface="Consolas"/>
                          <a:cs typeface="Consolas"/>
                          <a:sym typeface="Consolas"/>
                        </a:rPr>
                        <a:t>data = pd.</a:t>
                      </a:r>
                      <a:r>
                        <a:rPr lang="ko" sz="850">
                          <a:solidFill>
                            <a:srgbClr val="0048AB"/>
                          </a:solidFill>
                          <a:highlight>
                            <a:srgbClr val="EAEEF3"/>
                          </a:highlight>
                          <a:latin typeface="Consolas"/>
                          <a:ea typeface="Consolas"/>
                          <a:cs typeface="Consolas"/>
                          <a:sym typeface="Consolas"/>
                        </a:rPr>
                        <a:t>merge</a:t>
                      </a:r>
                      <a:r>
                        <a:rPr lang="ko" sz="850">
                          <a:solidFill>
                            <a:srgbClr val="00193A"/>
                          </a:solidFill>
                          <a:highlight>
                            <a:srgbClr val="EAEEF3"/>
                          </a:highlight>
                          <a:latin typeface="Consolas"/>
                          <a:ea typeface="Consolas"/>
                          <a:cs typeface="Consolas"/>
                          <a:sym typeface="Consolas"/>
                        </a:rPr>
                        <a:t>(data, 제조국</a:t>
                      </a:r>
                      <a:r>
                        <a:rPr b="1" lang="ko" sz="850">
                          <a:solidFill>
                            <a:srgbClr val="0048AB"/>
                          </a:solidFill>
                          <a:highlight>
                            <a:srgbClr val="EAEEF3"/>
                          </a:highlight>
                          <a:latin typeface="Consolas"/>
                          <a:ea typeface="Consolas"/>
                          <a:cs typeface="Consolas"/>
                          <a:sym typeface="Consolas"/>
                        </a:rPr>
                        <a:t>_df</a:t>
                      </a:r>
                      <a:r>
                        <a:rPr lang="ko" sz="850">
                          <a:solidFill>
                            <a:srgbClr val="00193A"/>
                          </a:solidFill>
                          <a:highlight>
                            <a:srgbClr val="EAEEF3"/>
                          </a:highlight>
                          <a:latin typeface="Consolas"/>
                          <a:ea typeface="Consolas"/>
                          <a:cs typeface="Consolas"/>
                          <a:sym typeface="Consolas"/>
                        </a:rPr>
                        <a:t>, how = </a:t>
                      </a:r>
                      <a:r>
                        <a:rPr lang="ko" sz="850">
                          <a:solidFill>
                            <a:srgbClr val="0048AB"/>
                          </a:solidFill>
                          <a:highlight>
                            <a:srgbClr val="EAEEF3"/>
                          </a:highlight>
                          <a:latin typeface="Consolas"/>
                          <a:ea typeface="Consolas"/>
                          <a:cs typeface="Consolas"/>
                          <a:sym typeface="Consolas"/>
                        </a:rPr>
                        <a:t>'left'</a:t>
                      </a:r>
                      <a:r>
                        <a:rPr lang="ko" sz="850">
                          <a:solidFill>
                            <a:srgbClr val="00193A"/>
                          </a:solidFill>
                          <a:highlight>
                            <a:srgbClr val="EAEEF3"/>
                          </a:highlight>
                          <a:latin typeface="Consolas"/>
                          <a:ea typeface="Consolas"/>
                          <a:cs typeface="Consolas"/>
                          <a:sym typeface="Consolas"/>
                        </a:rPr>
                        <a:t>, </a:t>
                      </a:r>
                      <a:r>
                        <a:rPr b="1" lang="ko" sz="850">
                          <a:solidFill>
                            <a:srgbClr val="00193A"/>
                          </a:solidFill>
                          <a:highlight>
                            <a:srgbClr val="EAEEF3"/>
                          </a:highlight>
                          <a:latin typeface="Consolas"/>
                          <a:ea typeface="Consolas"/>
                          <a:cs typeface="Consolas"/>
                          <a:sym typeface="Consolas"/>
                        </a:rPr>
                        <a:t>on</a:t>
                      </a:r>
                      <a:r>
                        <a:rPr lang="ko" sz="850">
                          <a:solidFill>
                            <a:srgbClr val="00193A"/>
                          </a:solidFill>
                          <a:highlight>
                            <a:srgbClr val="EAEEF3"/>
                          </a:highlight>
                          <a:latin typeface="Consolas"/>
                          <a:ea typeface="Consolas"/>
                          <a:cs typeface="Consolas"/>
                          <a:sym typeface="Consolas"/>
                        </a:rPr>
                        <a:t> = </a:t>
                      </a:r>
                      <a:r>
                        <a:rPr lang="ko" sz="850">
                          <a:solidFill>
                            <a:srgbClr val="0048AB"/>
                          </a:solidFill>
                          <a:highlight>
                            <a:srgbClr val="EAEEF3"/>
                          </a:highlight>
                          <a:latin typeface="Consolas"/>
                          <a:ea typeface="Consolas"/>
                          <a:cs typeface="Consolas"/>
                          <a:sym typeface="Consolas"/>
                        </a:rPr>
                        <a:t>'week'</a:t>
                      </a:r>
                      <a:r>
                        <a:rPr lang="ko" sz="850">
                          <a:solidFill>
                            <a:srgbClr val="00193A"/>
                          </a:solidFill>
                          <a:highlight>
                            <a:srgbClr val="EAEEF3"/>
                          </a:highlight>
                          <a:latin typeface="Consolas"/>
                          <a:ea typeface="Consolas"/>
                          <a:cs typeface="Consolas"/>
                          <a:sym typeface="Consolas"/>
                        </a:rPr>
                        <a:t>)</a:t>
                      </a:r>
                      <a:br>
                        <a:rPr lang="ko" sz="850">
                          <a:solidFill>
                            <a:srgbClr val="00193A"/>
                          </a:solidFill>
                          <a:highlight>
                            <a:srgbClr val="EAEEF3"/>
                          </a:highlight>
                          <a:latin typeface="Consolas"/>
                          <a:ea typeface="Consolas"/>
                          <a:cs typeface="Consolas"/>
                          <a:sym typeface="Consolas"/>
                        </a:rPr>
                      </a:br>
                      <a:br>
                        <a:rPr lang="ko" sz="850">
                          <a:solidFill>
                            <a:srgbClr val="00193A"/>
                          </a:solidFill>
                          <a:highlight>
                            <a:srgbClr val="EAEEF3"/>
                          </a:highlight>
                          <a:latin typeface="Consolas"/>
                          <a:ea typeface="Consolas"/>
                          <a:cs typeface="Consolas"/>
                          <a:sym typeface="Consolas"/>
                        </a:rPr>
                      </a:br>
                      <a:r>
                        <a:rPr lang="ko" sz="850">
                          <a:solidFill>
                            <a:srgbClr val="00193A"/>
                          </a:solidFill>
                          <a:highlight>
                            <a:srgbClr val="EAEEF3"/>
                          </a:highlight>
                          <a:latin typeface="Consolas"/>
                          <a:ea typeface="Consolas"/>
                          <a:cs typeface="Consolas"/>
                          <a:sym typeface="Consolas"/>
                        </a:rPr>
                        <a:t>data = pd.</a:t>
                      </a:r>
                      <a:r>
                        <a:rPr lang="ko" sz="850">
                          <a:solidFill>
                            <a:srgbClr val="0048AB"/>
                          </a:solidFill>
                          <a:highlight>
                            <a:srgbClr val="EAEEF3"/>
                          </a:highlight>
                          <a:latin typeface="Consolas"/>
                          <a:ea typeface="Consolas"/>
                          <a:cs typeface="Consolas"/>
                          <a:sym typeface="Consolas"/>
                        </a:rPr>
                        <a:t>merge</a:t>
                      </a:r>
                      <a:r>
                        <a:rPr lang="ko" sz="850">
                          <a:solidFill>
                            <a:srgbClr val="00193A"/>
                          </a:solidFill>
                          <a:highlight>
                            <a:srgbClr val="EAEEF3"/>
                          </a:highlight>
                          <a:latin typeface="Consolas"/>
                          <a:ea typeface="Consolas"/>
                          <a:cs typeface="Consolas"/>
                          <a:sym typeface="Consolas"/>
                        </a:rPr>
                        <a:t>(data, 수입용도</a:t>
                      </a:r>
                      <a:r>
                        <a:rPr b="1" lang="ko" sz="850">
                          <a:solidFill>
                            <a:srgbClr val="0048AB"/>
                          </a:solidFill>
                          <a:highlight>
                            <a:srgbClr val="EAEEF3"/>
                          </a:highlight>
                          <a:latin typeface="Consolas"/>
                          <a:ea typeface="Consolas"/>
                          <a:cs typeface="Consolas"/>
                          <a:sym typeface="Consolas"/>
                        </a:rPr>
                        <a:t>_df</a:t>
                      </a:r>
                      <a:r>
                        <a:rPr lang="ko" sz="850">
                          <a:solidFill>
                            <a:srgbClr val="00193A"/>
                          </a:solidFill>
                          <a:highlight>
                            <a:srgbClr val="EAEEF3"/>
                          </a:highlight>
                          <a:latin typeface="Consolas"/>
                          <a:ea typeface="Consolas"/>
                          <a:cs typeface="Consolas"/>
                          <a:sym typeface="Consolas"/>
                        </a:rPr>
                        <a:t>, how = </a:t>
                      </a:r>
                      <a:r>
                        <a:rPr lang="ko" sz="850">
                          <a:solidFill>
                            <a:srgbClr val="0048AB"/>
                          </a:solidFill>
                          <a:highlight>
                            <a:srgbClr val="EAEEF3"/>
                          </a:highlight>
                          <a:latin typeface="Consolas"/>
                          <a:ea typeface="Consolas"/>
                          <a:cs typeface="Consolas"/>
                          <a:sym typeface="Consolas"/>
                        </a:rPr>
                        <a:t>'left'</a:t>
                      </a:r>
                      <a:r>
                        <a:rPr lang="ko" sz="850">
                          <a:solidFill>
                            <a:srgbClr val="00193A"/>
                          </a:solidFill>
                          <a:highlight>
                            <a:srgbClr val="EAEEF3"/>
                          </a:highlight>
                          <a:latin typeface="Consolas"/>
                          <a:ea typeface="Consolas"/>
                          <a:cs typeface="Consolas"/>
                          <a:sym typeface="Consolas"/>
                        </a:rPr>
                        <a:t>, </a:t>
                      </a:r>
                      <a:r>
                        <a:rPr b="1" lang="ko" sz="850">
                          <a:solidFill>
                            <a:srgbClr val="00193A"/>
                          </a:solidFill>
                          <a:highlight>
                            <a:srgbClr val="EAEEF3"/>
                          </a:highlight>
                          <a:latin typeface="Consolas"/>
                          <a:ea typeface="Consolas"/>
                          <a:cs typeface="Consolas"/>
                          <a:sym typeface="Consolas"/>
                        </a:rPr>
                        <a:t>on</a:t>
                      </a:r>
                      <a:r>
                        <a:rPr lang="ko" sz="850">
                          <a:solidFill>
                            <a:srgbClr val="00193A"/>
                          </a:solidFill>
                          <a:highlight>
                            <a:srgbClr val="EAEEF3"/>
                          </a:highlight>
                          <a:latin typeface="Consolas"/>
                          <a:ea typeface="Consolas"/>
                          <a:cs typeface="Consolas"/>
                          <a:sym typeface="Consolas"/>
                        </a:rPr>
                        <a:t> = </a:t>
                      </a:r>
                      <a:r>
                        <a:rPr lang="ko" sz="850">
                          <a:solidFill>
                            <a:srgbClr val="0048AB"/>
                          </a:solidFill>
                          <a:highlight>
                            <a:srgbClr val="EAEEF3"/>
                          </a:highlight>
                          <a:latin typeface="Consolas"/>
                          <a:ea typeface="Consolas"/>
                          <a:cs typeface="Consolas"/>
                          <a:sym typeface="Consolas"/>
                        </a:rPr>
                        <a:t>'week'</a:t>
                      </a:r>
                      <a:r>
                        <a:rPr lang="ko" sz="850">
                          <a:solidFill>
                            <a:srgbClr val="00193A"/>
                          </a:solidFill>
                          <a:highlight>
                            <a:srgbClr val="EAEEF3"/>
                          </a:highlight>
                          <a:latin typeface="Consolas"/>
                          <a:ea typeface="Consolas"/>
                          <a:cs typeface="Consolas"/>
                          <a:sym typeface="Consolas"/>
                        </a:rPr>
                        <a:t>)</a:t>
                      </a:r>
                      <a:endParaRPr sz="850">
                        <a:solidFill>
                          <a:srgbClr val="DCDCDC"/>
                        </a:solidFill>
                        <a:latin typeface="Courier New"/>
                        <a:ea typeface="Courier New"/>
                        <a:cs typeface="Courier New"/>
                        <a:sym typeface="Courier New"/>
                      </a:endParaRPr>
                    </a:p>
                  </a:txBody>
                  <a:tcPr marT="63500" marB="63500" marR="63500" marL="63500">
                    <a:solidFill>
                      <a:srgbClr val="EAEEF3"/>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2"/>
          <p:cNvPicPr preferRelativeResize="0"/>
          <p:nvPr/>
        </p:nvPicPr>
        <p:blipFill>
          <a:blip r:embed="rId3">
            <a:alphaModFix/>
          </a:blip>
          <a:stretch>
            <a:fillRect/>
          </a:stretch>
        </p:blipFill>
        <p:spPr>
          <a:xfrm>
            <a:off x="657167" y="1169249"/>
            <a:ext cx="3625560" cy="1477873"/>
          </a:xfrm>
          <a:prstGeom prst="rect">
            <a:avLst/>
          </a:prstGeom>
          <a:noFill/>
          <a:ln>
            <a:noFill/>
          </a:ln>
        </p:spPr>
      </p:pic>
      <p:pic>
        <p:nvPicPr>
          <p:cNvPr id="219" name="Google Shape;219;p32"/>
          <p:cNvPicPr preferRelativeResize="0"/>
          <p:nvPr/>
        </p:nvPicPr>
        <p:blipFill>
          <a:blip r:embed="rId4">
            <a:alphaModFix/>
          </a:blip>
          <a:stretch>
            <a:fillRect/>
          </a:stretch>
        </p:blipFill>
        <p:spPr>
          <a:xfrm>
            <a:off x="4696940" y="1157349"/>
            <a:ext cx="3683951" cy="1501674"/>
          </a:xfrm>
          <a:prstGeom prst="rect">
            <a:avLst/>
          </a:prstGeom>
          <a:noFill/>
          <a:ln>
            <a:noFill/>
          </a:ln>
        </p:spPr>
      </p:pic>
      <p:pic>
        <p:nvPicPr>
          <p:cNvPr id="220" name="Google Shape;220;p32"/>
          <p:cNvPicPr preferRelativeResize="0"/>
          <p:nvPr/>
        </p:nvPicPr>
        <p:blipFill>
          <a:blip r:embed="rId5">
            <a:alphaModFix/>
          </a:blip>
          <a:stretch>
            <a:fillRect/>
          </a:stretch>
        </p:blipFill>
        <p:spPr>
          <a:xfrm>
            <a:off x="599646" y="3015573"/>
            <a:ext cx="3683951" cy="1524774"/>
          </a:xfrm>
          <a:prstGeom prst="rect">
            <a:avLst/>
          </a:prstGeom>
          <a:noFill/>
          <a:ln>
            <a:noFill/>
          </a:ln>
        </p:spPr>
      </p:pic>
      <p:pic>
        <p:nvPicPr>
          <p:cNvPr id="221" name="Google Shape;221;p32"/>
          <p:cNvPicPr preferRelativeResize="0"/>
          <p:nvPr/>
        </p:nvPicPr>
        <p:blipFill>
          <a:blip r:embed="rId6">
            <a:alphaModFix/>
          </a:blip>
          <a:stretch>
            <a:fillRect/>
          </a:stretch>
        </p:blipFill>
        <p:spPr>
          <a:xfrm>
            <a:off x="4611071" y="3015573"/>
            <a:ext cx="3975528" cy="1620549"/>
          </a:xfrm>
          <a:prstGeom prst="rect">
            <a:avLst/>
          </a:prstGeom>
          <a:noFill/>
          <a:ln>
            <a:noFill/>
          </a:ln>
        </p:spPr>
      </p:pic>
      <p:sp>
        <p:nvSpPr>
          <p:cNvPr id="222" name="Google Shape;222;p32"/>
          <p:cNvSpPr txBox="1"/>
          <p:nvPr/>
        </p:nvSpPr>
        <p:spPr>
          <a:xfrm>
            <a:off x="2183543" y="1005750"/>
            <a:ext cx="572700" cy="16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600"/>
              <a:t>2016년도</a:t>
            </a:r>
            <a:endParaRPr b="1" sz="600"/>
          </a:p>
        </p:txBody>
      </p:sp>
      <p:sp>
        <p:nvSpPr>
          <p:cNvPr id="223" name="Google Shape;223;p32"/>
          <p:cNvSpPr txBox="1"/>
          <p:nvPr/>
        </p:nvSpPr>
        <p:spPr>
          <a:xfrm>
            <a:off x="6252514" y="1005750"/>
            <a:ext cx="572700" cy="16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600"/>
              <a:t>2017년도</a:t>
            </a:r>
            <a:endParaRPr b="1" sz="600"/>
          </a:p>
        </p:txBody>
      </p:sp>
      <p:sp>
        <p:nvSpPr>
          <p:cNvPr id="224" name="Google Shape;224;p32"/>
          <p:cNvSpPr txBox="1"/>
          <p:nvPr/>
        </p:nvSpPr>
        <p:spPr>
          <a:xfrm>
            <a:off x="2183543" y="2852134"/>
            <a:ext cx="572700" cy="16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600"/>
              <a:t>2018년도</a:t>
            </a:r>
            <a:endParaRPr b="1" sz="600"/>
          </a:p>
        </p:txBody>
      </p:sp>
      <p:sp>
        <p:nvSpPr>
          <p:cNvPr id="225" name="Google Shape;225;p32"/>
          <p:cNvSpPr txBox="1"/>
          <p:nvPr/>
        </p:nvSpPr>
        <p:spPr>
          <a:xfrm>
            <a:off x="6252514" y="2852134"/>
            <a:ext cx="572700" cy="16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600"/>
              <a:t>2019년도</a:t>
            </a:r>
            <a:endParaRPr b="1" sz="600"/>
          </a:p>
        </p:txBody>
      </p:sp>
      <p:sp>
        <p:nvSpPr>
          <p:cNvPr id="226" name="Google Shape;226;p32"/>
          <p:cNvSpPr txBox="1"/>
          <p:nvPr/>
        </p:nvSpPr>
        <p:spPr>
          <a:xfrm>
            <a:off x="542100" y="4636125"/>
            <a:ext cx="6587100" cy="531000"/>
          </a:xfrm>
          <a:prstGeom prst="rect">
            <a:avLst/>
          </a:prstGeom>
          <a:noFill/>
          <a:ln>
            <a:noFill/>
          </a:ln>
        </p:spPr>
        <p:txBody>
          <a:bodyPr anchorCtr="0" anchor="ctr" bIns="91425" lIns="91425" spcFirstLastPara="1" rIns="91425" wrap="square" tIns="91425">
            <a:spAutoFit/>
          </a:bodyPr>
          <a:lstStyle/>
          <a:p>
            <a:pPr indent="-285750" lvl="0" marL="457200" rtl="0" algn="l">
              <a:lnSpc>
                <a:spcPct val="150000"/>
              </a:lnSpc>
              <a:spcBef>
                <a:spcPts val="0"/>
              </a:spcBef>
              <a:spcAft>
                <a:spcPts val="0"/>
              </a:spcAft>
              <a:buSzPts val="900"/>
              <a:buChar char="●"/>
            </a:pPr>
            <a:r>
              <a:rPr lang="ko" sz="900"/>
              <a:t>중국, 칠레, 페루 3개의 국가가 모든 연도에서 자주 관측됨을 확인</a:t>
            </a:r>
            <a:endParaRPr sz="900"/>
          </a:p>
          <a:p>
            <a:pPr indent="-285750" lvl="0" marL="457200" rtl="0" algn="l">
              <a:lnSpc>
                <a:spcPct val="150000"/>
              </a:lnSpc>
              <a:spcBef>
                <a:spcPts val="0"/>
              </a:spcBef>
              <a:spcAft>
                <a:spcPts val="0"/>
              </a:spcAft>
              <a:buSzPts val="900"/>
              <a:buChar char="●"/>
            </a:pPr>
            <a:r>
              <a:rPr lang="ko" sz="900"/>
              <a:t>중국, 칠레, 페루, 그 외 국가 4개의 범주로 축소</a:t>
            </a:r>
            <a:endParaRPr sz="900"/>
          </a:p>
        </p:txBody>
      </p:sp>
      <p:sp>
        <p:nvSpPr>
          <p:cNvPr id="227" name="Google Shape;227;p32"/>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FE_오징어</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FE</a:t>
            </a:r>
            <a:r>
              <a:rPr lang="ko"/>
              <a:t>_오징어</a:t>
            </a:r>
            <a:endParaRPr/>
          </a:p>
        </p:txBody>
      </p:sp>
      <p:pic>
        <p:nvPicPr>
          <p:cNvPr id="233" name="Google Shape;233;p33"/>
          <p:cNvPicPr preferRelativeResize="0"/>
          <p:nvPr/>
        </p:nvPicPr>
        <p:blipFill>
          <a:blip r:embed="rId3">
            <a:alphaModFix/>
          </a:blip>
          <a:stretch>
            <a:fillRect/>
          </a:stretch>
        </p:blipFill>
        <p:spPr>
          <a:xfrm>
            <a:off x="360000" y="1197045"/>
            <a:ext cx="2166672" cy="1798815"/>
          </a:xfrm>
          <a:prstGeom prst="rect">
            <a:avLst/>
          </a:prstGeom>
          <a:noFill/>
          <a:ln>
            <a:noFill/>
          </a:ln>
        </p:spPr>
      </p:pic>
      <p:pic>
        <p:nvPicPr>
          <p:cNvPr id="234" name="Google Shape;234;p33"/>
          <p:cNvPicPr preferRelativeResize="0"/>
          <p:nvPr/>
        </p:nvPicPr>
        <p:blipFill>
          <a:blip r:embed="rId4">
            <a:alphaModFix/>
          </a:blip>
          <a:stretch>
            <a:fillRect/>
          </a:stretch>
        </p:blipFill>
        <p:spPr>
          <a:xfrm>
            <a:off x="2788188" y="1197045"/>
            <a:ext cx="2166670" cy="1798815"/>
          </a:xfrm>
          <a:prstGeom prst="rect">
            <a:avLst/>
          </a:prstGeom>
          <a:noFill/>
          <a:ln>
            <a:noFill/>
          </a:ln>
        </p:spPr>
      </p:pic>
      <p:pic>
        <p:nvPicPr>
          <p:cNvPr id="235" name="Google Shape;235;p33"/>
          <p:cNvPicPr preferRelativeResize="0"/>
          <p:nvPr/>
        </p:nvPicPr>
        <p:blipFill>
          <a:blip r:embed="rId5">
            <a:alphaModFix/>
          </a:blip>
          <a:stretch>
            <a:fillRect/>
          </a:stretch>
        </p:blipFill>
        <p:spPr>
          <a:xfrm>
            <a:off x="360012" y="3267634"/>
            <a:ext cx="2166669" cy="1798815"/>
          </a:xfrm>
          <a:prstGeom prst="rect">
            <a:avLst/>
          </a:prstGeom>
          <a:noFill/>
          <a:ln>
            <a:noFill/>
          </a:ln>
        </p:spPr>
      </p:pic>
      <p:pic>
        <p:nvPicPr>
          <p:cNvPr id="236" name="Google Shape;236;p33"/>
          <p:cNvPicPr preferRelativeResize="0"/>
          <p:nvPr/>
        </p:nvPicPr>
        <p:blipFill>
          <a:blip r:embed="rId6">
            <a:alphaModFix/>
          </a:blip>
          <a:stretch>
            <a:fillRect/>
          </a:stretch>
        </p:blipFill>
        <p:spPr>
          <a:xfrm>
            <a:off x="2788200" y="3267634"/>
            <a:ext cx="2166669" cy="1798816"/>
          </a:xfrm>
          <a:prstGeom prst="rect">
            <a:avLst/>
          </a:prstGeom>
          <a:noFill/>
          <a:ln>
            <a:noFill/>
          </a:ln>
        </p:spPr>
      </p:pic>
      <p:sp>
        <p:nvSpPr>
          <p:cNvPr id="237" name="Google Shape;237;p33"/>
          <p:cNvSpPr txBox="1"/>
          <p:nvPr/>
        </p:nvSpPr>
        <p:spPr>
          <a:xfrm>
            <a:off x="1148277" y="1026975"/>
            <a:ext cx="590400" cy="17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600"/>
              <a:t>2016년도</a:t>
            </a:r>
            <a:endParaRPr b="1" sz="600"/>
          </a:p>
        </p:txBody>
      </p:sp>
      <p:sp>
        <p:nvSpPr>
          <p:cNvPr id="238" name="Google Shape;238;p33"/>
          <p:cNvSpPr txBox="1"/>
          <p:nvPr/>
        </p:nvSpPr>
        <p:spPr>
          <a:xfrm>
            <a:off x="3576465" y="1026975"/>
            <a:ext cx="590400" cy="17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600"/>
              <a:t>2017년도</a:t>
            </a:r>
            <a:endParaRPr b="1" sz="600"/>
          </a:p>
        </p:txBody>
      </p:sp>
      <p:sp>
        <p:nvSpPr>
          <p:cNvPr id="239" name="Google Shape;239;p33"/>
          <p:cNvSpPr txBox="1"/>
          <p:nvPr/>
        </p:nvSpPr>
        <p:spPr>
          <a:xfrm>
            <a:off x="1148277" y="3097565"/>
            <a:ext cx="590400" cy="17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600"/>
              <a:t>2018년도</a:t>
            </a:r>
            <a:endParaRPr b="1" sz="600"/>
          </a:p>
        </p:txBody>
      </p:sp>
      <p:sp>
        <p:nvSpPr>
          <p:cNvPr id="240" name="Google Shape;240;p33"/>
          <p:cNvSpPr txBox="1"/>
          <p:nvPr/>
        </p:nvSpPr>
        <p:spPr>
          <a:xfrm>
            <a:off x="3576465" y="3097565"/>
            <a:ext cx="590400" cy="17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600"/>
              <a:t>2019년도</a:t>
            </a:r>
            <a:endParaRPr b="1" sz="600"/>
          </a:p>
        </p:txBody>
      </p:sp>
      <p:sp>
        <p:nvSpPr>
          <p:cNvPr id="241" name="Google Shape;241;p33"/>
          <p:cNvSpPr txBox="1"/>
          <p:nvPr/>
        </p:nvSpPr>
        <p:spPr>
          <a:xfrm>
            <a:off x="5118810" y="1349955"/>
            <a:ext cx="3694200" cy="738900"/>
          </a:xfrm>
          <a:prstGeom prst="rect">
            <a:avLst/>
          </a:prstGeom>
          <a:noFill/>
          <a:ln>
            <a:noFill/>
          </a:ln>
        </p:spPr>
        <p:txBody>
          <a:bodyPr anchorCtr="0" anchor="ctr" bIns="91425" lIns="91425" spcFirstLastPara="1" rIns="91425" wrap="square" tIns="91425">
            <a:spAutoFit/>
          </a:bodyPr>
          <a:lstStyle/>
          <a:p>
            <a:pPr indent="0" lvl="0" marL="0" rtl="0" algn="l">
              <a:lnSpc>
                <a:spcPct val="150000"/>
              </a:lnSpc>
              <a:spcBef>
                <a:spcPts val="0"/>
              </a:spcBef>
              <a:spcAft>
                <a:spcPts val="0"/>
              </a:spcAft>
              <a:buNone/>
            </a:pPr>
            <a:r>
              <a:rPr lang="ko" sz="900"/>
              <a:t>연도마다 수입형태에 따른 평균단가 분포를 통해 비슷한 패턴 발견</a:t>
            </a:r>
            <a:endParaRPr sz="900"/>
          </a:p>
          <a:p>
            <a:pPr indent="0" lvl="0" marL="0" rtl="0" algn="l">
              <a:lnSpc>
                <a:spcPct val="150000"/>
              </a:lnSpc>
              <a:spcBef>
                <a:spcPts val="0"/>
              </a:spcBef>
              <a:spcAft>
                <a:spcPts val="0"/>
              </a:spcAft>
              <a:buNone/>
            </a:pPr>
            <a:r>
              <a:rPr lang="ko" sz="900"/>
              <a:t>자숙이 포함되어있을 때 가격이 높음을 확인</a:t>
            </a:r>
            <a:endParaRPr sz="900"/>
          </a:p>
          <a:p>
            <a:pPr indent="0" lvl="0" marL="0" rtl="0" algn="l">
              <a:lnSpc>
                <a:spcPct val="150000"/>
              </a:lnSpc>
              <a:spcBef>
                <a:spcPts val="0"/>
              </a:spcBef>
              <a:spcAft>
                <a:spcPts val="0"/>
              </a:spcAft>
              <a:buNone/>
            </a:pPr>
            <a:r>
              <a:rPr lang="ko" sz="900"/>
              <a:t>수입형태 변수를 4개의 범주로 축소</a:t>
            </a:r>
            <a:endParaRPr sz="900"/>
          </a:p>
        </p:txBody>
      </p:sp>
      <p:sp>
        <p:nvSpPr>
          <p:cNvPr id="242" name="Google Shape;242;p33"/>
          <p:cNvSpPr/>
          <p:nvPr/>
        </p:nvSpPr>
        <p:spPr>
          <a:xfrm>
            <a:off x="2306712" y="3367773"/>
            <a:ext cx="246300" cy="2796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3"/>
          <p:cNvSpPr/>
          <p:nvPr/>
        </p:nvSpPr>
        <p:spPr>
          <a:xfrm>
            <a:off x="3778092" y="3356360"/>
            <a:ext cx="246300" cy="2796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33"/>
          <p:cNvPicPr preferRelativeResize="0"/>
          <p:nvPr/>
        </p:nvPicPr>
        <p:blipFill>
          <a:blip r:embed="rId7">
            <a:alphaModFix/>
          </a:blip>
          <a:stretch>
            <a:fillRect/>
          </a:stretch>
        </p:blipFill>
        <p:spPr>
          <a:xfrm>
            <a:off x="5190197" y="2362730"/>
            <a:ext cx="3379656" cy="20225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FE</a:t>
            </a:r>
            <a:r>
              <a:rPr lang="ko"/>
              <a:t>_오징어</a:t>
            </a:r>
            <a:endParaRPr/>
          </a:p>
        </p:txBody>
      </p:sp>
      <p:pic>
        <p:nvPicPr>
          <p:cNvPr id="250" name="Google Shape;250;p34"/>
          <p:cNvPicPr preferRelativeResize="0"/>
          <p:nvPr/>
        </p:nvPicPr>
        <p:blipFill>
          <a:blip r:embed="rId3">
            <a:alphaModFix/>
          </a:blip>
          <a:stretch>
            <a:fillRect/>
          </a:stretch>
        </p:blipFill>
        <p:spPr>
          <a:xfrm>
            <a:off x="360000" y="1198849"/>
            <a:ext cx="2183499" cy="1817896"/>
          </a:xfrm>
          <a:prstGeom prst="rect">
            <a:avLst/>
          </a:prstGeom>
          <a:noFill/>
          <a:ln>
            <a:noFill/>
          </a:ln>
        </p:spPr>
      </p:pic>
      <p:pic>
        <p:nvPicPr>
          <p:cNvPr id="251" name="Google Shape;251;p34"/>
          <p:cNvPicPr preferRelativeResize="0"/>
          <p:nvPr/>
        </p:nvPicPr>
        <p:blipFill>
          <a:blip r:embed="rId4">
            <a:alphaModFix/>
          </a:blip>
          <a:stretch>
            <a:fillRect/>
          </a:stretch>
        </p:blipFill>
        <p:spPr>
          <a:xfrm>
            <a:off x="2807048" y="1198849"/>
            <a:ext cx="2183496" cy="1817897"/>
          </a:xfrm>
          <a:prstGeom prst="rect">
            <a:avLst/>
          </a:prstGeom>
          <a:noFill/>
          <a:ln>
            <a:noFill/>
          </a:ln>
        </p:spPr>
      </p:pic>
      <p:pic>
        <p:nvPicPr>
          <p:cNvPr id="252" name="Google Shape;252;p34"/>
          <p:cNvPicPr preferRelativeResize="0"/>
          <p:nvPr/>
        </p:nvPicPr>
        <p:blipFill>
          <a:blip r:embed="rId5">
            <a:alphaModFix/>
          </a:blip>
          <a:stretch>
            <a:fillRect/>
          </a:stretch>
        </p:blipFill>
        <p:spPr>
          <a:xfrm>
            <a:off x="360012" y="3291404"/>
            <a:ext cx="2183498" cy="1817896"/>
          </a:xfrm>
          <a:prstGeom prst="rect">
            <a:avLst/>
          </a:prstGeom>
          <a:noFill/>
          <a:ln>
            <a:noFill/>
          </a:ln>
        </p:spPr>
      </p:pic>
      <p:pic>
        <p:nvPicPr>
          <p:cNvPr id="253" name="Google Shape;253;p34"/>
          <p:cNvPicPr preferRelativeResize="0"/>
          <p:nvPr/>
        </p:nvPicPr>
        <p:blipFill>
          <a:blip r:embed="rId6">
            <a:alphaModFix/>
          </a:blip>
          <a:stretch>
            <a:fillRect/>
          </a:stretch>
        </p:blipFill>
        <p:spPr>
          <a:xfrm>
            <a:off x="2807060" y="3291404"/>
            <a:ext cx="2183498" cy="1817896"/>
          </a:xfrm>
          <a:prstGeom prst="rect">
            <a:avLst/>
          </a:prstGeom>
          <a:noFill/>
          <a:ln>
            <a:noFill/>
          </a:ln>
        </p:spPr>
      </p:pic>
      <p:sp>
        <p:nvSpPr>
          <p:cNvPr id="254" name="Google Shape;254;p34"/>
          <p:cNvSpPr txBox="1"/>
          <p:nvPr/>
        </p:nvSpPr>
        <p:spPr>
          <a:xfrm>
            <a:off x="1154399" y="1026975"/>
            <a:ext cx="594600" cy="1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600"/>
              <a:t>2016년도</a:t>
            </a:r>
            <a:endParaRPr b="1" sz="600"/>
          </a:p>
        </p:txBody>
      </p:sp>
      <p:sp>
        <p:nvSpPr>
          <p:cNvPr id="255" name="Google Shape;255;p34"/>
          <p:cNvSpPr txBox="1"/>
          <p:nvPr/>
        </p:nvSpPr>
        <p:spPr>
          <a:xfrm>
            <a:off x="3601447" y="1026975"/>
            <a:ext cx="594600" cy="1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600"/>
              <a:t>2017년도</a:t>
            </a:r>
            <a:endParaRPr b="1" sz="600"/>
          </a:p>
        </p:txBody>
      </p:sp>
      <p:sp>
        <p:nvSpPr>
          <p:cNvPr id="256" name="Google Shape;256;p34"/>
          <p:cNvSpPr txBox="1"/>
          <p:nvPr/>
        </p:nvSpPr>
        <p:spPr>
          <a:xfrm>
            <a:off x="1154399" y="3119530"/>
            <a:ext cx="594600" cy="1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600"/>
              <a:t>2018년도</a:t>
            </a:r>
            <a:endParaRPr b="1" sz="600"/>
          </a:p>
        </p:txBody>
      </p:sp>
      <p:sp>
        <p:nvSpPr>
          <p:cNvPr id="257" name="Google Shape;257;p34"/>
          <p:cNvSpPr txBox="1"/>
          <p:nvPr/>
        </p:nvSpPr>
        <p:spPr>
          <a:xfrm>
            <a:off x="3601447" y="3119530"/>
            <a:ext cx="594600" cy="1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600"/>
              <a:t>2019년도</a:t>
            </a:r>
            <a:endParaRPr b="1" sz="600"/>
          </a:p>
        </p:txBody>
      </p:sp>
      <p:sp>
        <p:nvSpPr>
          <p:cNvPr id="258" name="Google Shape;258;p34"/>
          <p:cNvSpPr txBox="1"/>
          <p:nvPr/>
        </p:nvSpPr>
        <p:spPr>
          <a:xfrm>
            <a:off x="5093618" y="1285222"/>
            <a:ext cx="3723000" cy="531000"/>
          </a:xfrm>
          <a:prstGeom prst="rect">
            <a:avLst/>
          </a:prstGeom>
          <a:noFill/>
          <a:ln>
            <a:noFill/>
          </a:ln>
        </p:spPr>
        <p:txBody>
          <a:bodyPr anchorCtr="0" anchor="ctr" bIns="91425" lIns="91425" spcFirstLastPara="1" rIns="91425" wrap="square" tIns="91425">
            <a:spAutoFit/>
          </a:bodyPr>
          <a:lstStyle/>
          <a:p>
            <a:pPr indent="0" lvl="0" marL="0" rtl="0" algn="l">
              <a:lnSpc>
                <a:spcPct val="150000"/>
              </a:lnSpc>
              <a:spcBef>
                <a:spcPts val="0"/>
              </a:spcBef>
              <a:spcAft>
                <a:spcPts val="0"/>
              </a:spcAft>
              <a:buNone/>
            </a:pPr>
            <a:r>
              <a:rPr lang="ko" sz="900"/>
              <a:t>연도마다 수입형태에 따른 평균단가 분포를 통해 비슷한 패턴 발견</a:t>
            </a:r>
            <a:endParaRPr sz="900"/>
          </a:p>
          <a:p>
            <a:pPr indent="0" lvl="0" marL="0" rtl="0" algn="l">
              <a:lnSpc>
                <a:spcPct val="150000"/>
              </a:lnSpc>
              <a:spcBef>
                <a:spcPts val="0"/>
              </a:spcBef>
              <a:spcAft>
                <a:spcPts val="0"/>
              </a:spcAft>
              <a:buNone/>
            </a:pPr>
            <a:r>
              <a:t/>
            </a:r>
            <a:endParaRPr sz="900"/>
          </a:p>
        </p:txBody>
      </p:sp>
      <p:sp>
        <p:nvSpPr>
          <p:cNvPr id="259" name="Google Shape;259;p34"/>
          <p:cNvSpPr/>
          <p:nvPr/>
        </p:nvSpPr>
        <p:spPr>
          <a:xfrm>
            <a:off x="2321832" y="3392604"/>
            <a:ext cx="248100" cy="2826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4"/>
          <p:cNvSpPr/>
          <p:nvPr/>
        </p:nvSpPr>
        <p:spPr>
          <a:xfrm>
            <a:off x="3804640" y="3381070"/>
            <a:ext cx="248100" cy="2826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34"/>
          <p:cNvPicPr preferRelativeResize="0"/>
          <p:nvPr/>
        </p:nvPicPr>
        <p:blipFill>
          <a:blip r:embed="rId7">
            <a:alphaModFix/>
          </a:blip>
          <a:stretch>
            <a:fillRect/>
          </a:stretch>
        </p:blipFill>
        <p:spPr>
          <a:xfrm>
            <a:off x="5198282" y="2210724"/>
            <a:ext cx="3405903" cy="204398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nvSpPr>
        <p:spPr>
          <a:xfrm>
            <a:off x="112900" y="1187075"/>
            <a:ext cx="85815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ko"/>
              <a:t>목표 : 수산물 수입가격 예측을 통한 최적의 가격 예측 모형 도출</a:t>
            </a:r>
            <a:br>
              <a:rPr lang="ko"/>
            </a:br>
            <a:r>
              <a:rPr lang="ko"/>
              <a:t>  가격 안정화가 되면 시장에 </a:t>
            </a:r>
            <a:r>
              <a:rPr lang="ko"/>
              <a:t>원활한 </a:t>
            </a:r>
            <a:r>
              <a:rPr lang="ko"/>
              <a:t>수급과 적정한 가격 유지가 됨.</a:t>
            </a:r>
            <a:endParaRPr/>
          </a:p>
        </p:txBody>
      </p:sp>
      <p:sp>
        <p:nvSpPr>
          <p:cNvPr id="81" name="Google Shape;81;p17"/>
          <p:cNvSpPr/>
          <p:nvPr/>
        </p:nvSpPr>
        <p:spPr>
          <a:xfrm>
            <a:off x="255525" y="2033950"/>
            <a:ext cx="1575000" cy="514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학습데이터</a:t>
            </a:r>
            <a:endParaRPr/>
          </a:p>
        </p:txBody>
      </p:sp>
      <p:sp>
        <p:nvSpPr>
          <p:cNvPr id="82" name="Google Shape;82;p17"/>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프로젝트 소개</a:t>
            </a:r>
            <a:endParaRPr/>
          </a:p>
        </p:txBody>
      </p:sp>
      <p:sp>
        <p:nvSpPr>
          <p:cNvPr id="83" name="Google Shape;83;p17"/>
          <p:cNvSpPr txBox="1"/>
          <p:nvPr/>
        </p:nvSpPr>
        <p:spPr>
          <a:xfrm>
            <a:off x="50325" y="2618950"/>
            <a:ext cx="376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t>2015.12.28 ~ 2019.12.30</a:t>
            </a:r>
            <a:endParaRPr sz="1200"/>
          </a:p>
        </p:txBody>
      </p:sp>
      <p:sp>
        <p:nvSpPr>
          <p:cNvPr id="84" name="Google Shape;84;p17"/>
          <p:cNvSpPr txBox="1"/>
          <p:nvPr/>
        </p:nvSpPr>
        <p:spPr>
          <a:xfrm>
            <a:off x="5390750" y="2598850"/>
            <a:ext cx="18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t>2021.01 ~ 2021.06</a:t>
            </a:r>
            <a:endParaRPr sz="1200"/>
          </a:p>
        </p:txBody>
      </p:sp>
      <p:sp>
        <p:nvSpPr>
          <p:cNvPr id="85" name="Google Shape;85;p17"/>
          <p:cNvSpPr/>
          <p:nvPr/>
        </p:nvSpPr>
        <p:spPr>
          <a:xfrm>
            <a:off x="5347650" y="2056950"/>
            <a:ext cx="2952900" cy="514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평가 데이터</a:t>
            </a:r>
            <a:endParaRPr/>
          </a:p>
        </p:txBody>
      </p:sp>
      <p:cxnSp>
        <p:nvCxnSpPr>
          <p:cNvPr id="86" name="Google Shape;86;p17"/>
          <p:cNvCxnSpPr/>
          <p:nvPr/>
        </p:nvCxnSpPr>
        <p:spPr>
          <a:xfrm>
            <a:off x="1921800" y="2548750"/>
            <a:ext cx="5131200" cy="534900"/>
          </a:xfrm>
          <a:prstGeom prst="bentConnector3">
            <a:avLst>
              <a:gd fmla="val -242" name="adj1"/>
            </a:avLst>
          </a:prstGeom>
          <a:noFill/>
          <a:ln cap="flat" cmpd="sng" w="9525">
            <a:solidFill>
              <a:schemeClr val="dk2"/>
            </a:solidFill>
            <a:prstDash val="solid"/>
            <a:round/>
            <a:headEnd len="med" w="med" type="none"/>
            <a:tailEnd len="med" w="med" type="none"/>
          </a:ln>
        </p:spPr>
      </p:cxnSp>
      <p:cxnSp>
        <p:nvCxnSpPr>
          <p:cNvPr id="87" name="Google Shape;87;p17"/>
          <p:cNvCxnSpPr/>
          <p:nvPr/>
        </p:nvCxnSpPr>
        <p:spPr>
          <a:xfrm flipH="1" rot="10800000">
            <a:off x="7058625" y="2598850"/>
            <a:ext cx="4800" cy="483600"/>
          </a:xfrm>
          <a:prstGeom prst="straightConnector1">
            <a:avLst/>
          </a:prstGeom>
          <a:noFill/>
          <a:ln cap="flat" cmpd="sng" w="9525">
            <a:solidFill>
              <a:schemeClr val="dk2"/>
            </a:solidFill>
            <a:prstDash val="solid"/>
            <a:round/>
            <a:headEnd len="med" w="med" type="none"/>
            <a:tailEnd len="med" w="med" type="triangle"/>
          </a:ln>
        </p:spPr>
      </p:cxnSp>
      <p:sp>
        <p:nvSpPr>
          <p:cNvPr id="88" name="Google Shape;88;p17"/>
          <p:cNvSpPr txBox="1"/>
          <p:nvPr/>
        </p:nvSpPr>
        <p:spPr>
          <a:xfrm>
            <a:off x="89025" y="3307225"/>
            <a:ext cx="36915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ko"/>
              <a:t>분석 방향</a:t>
            </a:r>
            <a:endParaRPr/>
          </a:p>
          <a:p>
            <a:pPr indent="-317500" lvl="0" marL="457200" rtl="0" algn="l">
              <a:spcBef>
                <a:spcPts val="0"/>
              </a:spcBef>
              <a:spcAft>
                <a:spcPts val="0"/>
              </a:spcAft>
              <a:buSzPts val="1400"/>
              <a:buAutoNum type="arabicPeriod"/>
            </a:pPr>
            <a:r>
              <a:rPr lang="ko"/>
              <a:t>수산물 가격을 머신러닝을 통해 가격을 예측이 가능할 것이다.</a:t>
            </a:r>
            <a:endParaRPr/>
          </a:p>
          <a:p>
            <a:pPr indent="-317500" lvl="0" marL="457200" rtl="0" algn="l">
              <a:spcBef>
                <a:spcPts val="0"/>
              </a:spcBef>
              <a:spcAft>
                <a:spcPts val="0"/>
              </a:spcAft>
              <a:buSzPts val="1400"/>
              <a:buAutoNum type="arabicPeriod"/>
            </a:pPr>
            <a:r>
              <a:rPr lang="ko"/>
              <a:t>다양한 수산물을 통해 시장 가격을 예측 할 수 있을 것이다.</a:t>
            </a:r>
            <a:endParaRPr/>
          </a:p>
        </p:txBody>
      </p:sp>
      <p:sp>
        <p:nvSpPr>
          <p:cNvPr id="89" name="Google Shape;89;p17"/>
          <p:cNvSpPr txBox="1"/>
          <p:nvPr/>
        </p:nvSpPr>
        <p:spPr>
          <a:xfrm>
            <a:off x="5347650" y="3369800"/>
            <a:ext cx="3691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ko"/>
              <a:t>평가 지표</a:t>
            </a:r>
            <a:endParaRPr/>
          </a:p>
        </p:txBody>
      </p:sp>
      <p:pic>
        <p:nvPicPr>
          <p:cNvPr id="90" name="Google Shape;90;p17"/>
          <p:cNvPicPr preferRelativeResize="0"/>
          <p:nvPr/>
        </p:nvPicPr>
        <p:blipFill>
          <a:blip r:embed="rId4">
            <a:alphaModFix/>
          </a:blip>
          <a:stretch>
            <a:fillRect/>
          </a:stretch>
        </p:blipFill>
        <p:spPr>
          <a:xfrm>
            <a:off x="5742550" y="3722025"/>
            <a:ext cx="2777775" cy="1140475"/>
          </a:xfrm>
          <a:prstGeom prst="rect">
            <a:avLst/>
          </a:prstGeom>
          <a:noFill/>
          <a:ln>
            <a:noFill/>
          </a:ln>
        </p:spPr>
      </p:pic>
      <p:sp>
        <p:nvSpPr>
          <p:cNvPr id="91" name="Google Shape;91;p17"/>
          <p:cNvSpPr txBox="1"/>
          <p:nvPr/>
        </p:nvSpPr>
        <p:spPr>
          <a:xfrm>
            <a:off x="4469200" y="4701600"/>
            <a:ext cx="4569900" cy="507900"/>
          </a:xfrm>
          <a:prstGeom prst="rect">
            <a:avLst/>
          </a:prstGeom>
          <a:noFill/>
          <a:ln>
            <a:noFill/>
          </a:ln>
        </p:spPr>
        <p:txBody>
          <a:bodyPr anchorCtr="0" anchor="t" bIns="91425" lIns="91425" spcFirstLastPara="1" rIns="91425" wrap="square" tIns="91425">
            <a:spAutoFit/>
          </a:bodyPr>
          <a:lstStyle/>
          <a:p>
            <a:pPr indent="-295275" lvl="0" marL="457200" rtl="0" algn="l">
              <a:spcBef>
                <a:spcPts val="0"/>
              </a:spcBef>
              <a:spcAft>
                <a:spcPts val="0"/>
              </a:spcAft>
              <a:buClr>
                <a:srgbClr val="4D5156"/>
              </a:buClr>
              <a:buSzPts val="1050"/>
              <a:buChar char="-"/>
            </a:pPr>
            <a:r>
              <a:rPr lang="ko" sz="1050">
                <a:solidFill>
                  <a:srgbClr val="4D5156"/>
                </a:solidFill>
                <a:highlight>
                  <a:srgbClr val="FFFFFF"/>
                </a:highlight>
              </a:rPr>
              <a:t>실험이나 관측에서 나타나는 오차(Error)를 제곱(Square)해서 평균(Mean)한 값의 제곱근(Root)을 의미합니다.</a:t>
            </a:r>
            <a:endParaRPr/>
          </a:p>
        </p:txBody>
      </p:sp>
      <p:sp>
        <p:nvSpPr>
          <p:cNvPr id="92" name="Google Shape;92;p17"/>
          <p:cNvSpPr/>
          <p:nvPr/>
        </p:nvSpPr>
        <p:spPr>
          <a:xfrm>
            <a:off x="414950" y="1614175"/>
            <a:ext cx="291900" cy="16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a:off x="1949975" y="2033938"/>
            <a:ext cx="1607400" cy="5148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t>검증데이터</a:t>
            </a:r>
            <a:endParaRPr/>
          </a:p>
        </p:txBody>
      </p:sp>
      <p:sp>
        <p:nvSpPr>
          <p:cNvPr id="94" name="Google Shape;94;p17"/>
          <p:cNvSpPr txBox="1"/>
          <p:nvPr/>
        </p:nvSpPr>
        <p:spPr>
          <a:xfrm>
            <a:off x="1949975" y="2618950"/>
            <a:ext cx="376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t>2020.01 ~ 2020.12</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5"/>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FE</a:t>
            </a:r>
            <a:r>
              <a:rPr lang="ko"/>
              <a:t>_오징어_이상치 처리</a:t>
            </a:r>
            <a:endParaRPr/>
          </a:p>
        </p:txBody>
      </p:sp>
      <p:pic>
        <p:nvPicPr>
          <p:cNvPr id="267" name="Google Shape;267;p35"/>
          <p:cNvPicPr preferRelativeResize="0"/>
          <p:nvPr/>
        </p:nvPicPr>
        <p:blipFill>
          <a:blip r:embed="rId3">
            <a:alphaModFix/>
          </a:blip>
          <a:stretch>
            <a:fillRect/>
          </a:stretch>
        </p:blipFill>
        <p:spPr>
          <a:xfrm>
            <a:off x="180000" y="1183652"/>
            <a:ext cx="2522724" cy="1792930"/>
          </a:xfrm>
          <a:prstGeom prst="rect">
            <a:avLst/>
          </a:prstGeom>
          <a:noFill/>
          <a:ln>
            <a:noFill/>
          </a:ln>
        </p:spPr>
      </p:pic>
      <p:pic>
        <p:nvPicPr>
          <p:cNvPr id="268" name="Google Shape;268;p35"/>
          <p:cNvPicPr preferRelativeResize="0"/>
          <p:nvPr/>
        </p:nvPicPr>
        <p:blipFill>
          <a:blip r:embed="rId4">
            <a:alphaModFix/>
          </a:blip>
          <a:stretch>
            <a:fillRect/>
          </a:stretch>
        </p:blipFill>
        <p:spPr>
          <a:xfrm>
            <a:off x="2909799" y="1183663"/>
            <a:ext cx="2522724" cy="1792930"/>
          </a:xfrm>
          <a:prstGeom prst="rect">
            <a:avLst/>
          </a:prstGeom>
          <a:noFill/>
          <a:ln>
            <a:noFill/>
          </a:ln>
        </p:spPr>
      </p:pic>
      <p:pic>
        <p:nvPicPr>
          <p:cNvPr id="269" name="Google Shape;269;p35"/>
          <p:cNvPicPr preferRelativeResize="0"/>
          <p:nvPr/>
        </p:nvPicPr>
        <p:blipFill>
          <a:blip r:embed="rId5">
            <a:alphaModFix/>
          </a:blip>
          <a:stretch>
            <a:fillRect/>
          </a:stretch>
        </p:blipFill>
        <p:spPr>
          <a:xfrm>
            <a:off x="180000" y="3283044"/>
            <a:ext cx="2522725" cy="1792930"/>
          </a:xfrm>
          <a:prstGeom prst="rect">
            <a:avLst/>
          </a:prstGeom>
          <a:noFill/>
          <a:ln>
            <a:noFill/>
          </a:ln>
        </p:spPr>
      </p:pic>
      <p:pic>
        <p:nvPicPr>
          <p:cNvPr id="270" name="Google Shape;270;p35"/>
          <p:cNvPicPr preferRelativeResize="0"/>
          <p:nvPr/>
        </p:nvPicPr>
        <p:blipFill>
          <a:blip r:embed="rId6">
            <a:alphaModFix/>
          </a:blip>
          <a:stretch>
            <a:fillRect/>
          </a:stretch>
        </p:blipFill>
        <p:spPr>
          <a:xfrm>
            <a:off x="2909799" y="3283044"/>
            <a:ext cx="2522724" cy="1792930"/>
          </a:xfrm>
          <a:prstGeom prst="rect">
            <a:avLst/>
          </a:prstGeom>
          <a:noFill/>
          <a:ln>
            <a:noFill/>
          </a:ln>
        </p:spPr>
      </p:pic>
      <p:sp>
        <p:nvSpPr>
          <p:cNvPr id="271" name="Google Shape;271;p35"/>
          <p:cNvSpPr txBox="1"/>
          <p:nvPr/>
        </p:nvSpPr>
        <p:spPr>
          <a:xfrm>
            <a:off x="1146894" y="1014150"/>
            <a:ext cx="588900" cy="16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600"/>
              <a:t>2016년도</a:t>
            </a:r>
            <a:endParaRPr b="1" sz="600"/>
          </a:p>
        </p:txBody>
      </p:sp>
      <p:sp>
        <p:nvSpPr>
          <p:cNvPr id="272" name="Google Shape;272;p35"/>
          <p:cNvSpPr txBox="1"/>
          <p:nvPr/>
        </p:nvSpPr>
        <p:spPr>
          <a:xfrm>
            <a:off x="3876693" y="1014150"/>
            <a:ext cx="588900" cy="16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600"/>
              <a:t>2017년도</a:t>
            </a:r>
            <a:endParaRPr b="1" sz="600"/>
          </a:p>
        </p:txBody>
      </p:sp>
      <p:sp>
        <p:nvSpPr>
          <p:cNvPr id="273" name="Google Shape;273;p35"/>
          <p:cNvSpPr txBox="1"/>
          <p:nvPr/>
        </p:nvSpPr>
        <p:spPr>
          <a:xfrm>
            <a:off x="1146894" y="3113531"/>
            <a:ext cx="588900" cy="16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600"/>
              <a:t>2018년도</a:t>
            </a:r>
            <a:endParaRPr b="1" sz="600"/>
          </a:p>
        </p:txBody>
      </p:sp>
      <p:sp>
        <p:nvSpPr>
          <p:cNvPr id="274" name="Google Shape;274;p35"/>
          <p:cNvSpPr txBox="1"/>
          <p:nvPr/>
        </p:nvSpPr>
        <p:spPr>
          <a:xfrm>
            <a:off x="3876693" y="3113531"/>
            <a:ext cx="588900" cy="16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600"/>
              <a:t>2019년도</a:t>
            </a:r>
            <a:endParaRPr b="1" sz="600"/>
          </a:p>
        </p:txBody>
      </p:sp>
      <p:sp>
        <p:nvSpPr>
          <p:cNvPr id="275" name="Google Shape;275;p35"/>
          <p:cNvSpPr txBox="1"/>
          <p:nvPr/>
        </p:nvSpPr>
        <p:spPr>
          <a:xfrm>
            <a:off x="5455200" y="1314875"/>
            <a:ext cx="3377100" cy="1031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 sz="1000"/>
              <a:t>새로 생성한 수입형태, 국가와 연도별로 이상치가 존재함을 확인</a:t>
            </a:r>
            <a:endParaRPr sz="1000"/>
          </a:p>
          <a:p>
            <a:pPr indent="0" lvl="0" marL="0" rtl="0" algn="l">
              <a:lnSpc>
                <a:spcPct val="150000"/>
              </a:lnSpc>
              <a:spcBef>
                <a:spcPts val="0"/>
              </a:spcBef>
              <a:spcAft>
                <a:spcPts val="0"/>
              </a:spcAft>
              <a:buNone/>
            </a:pPr>
            <a:r>
              <a:rPr lang="ko" sz="1000"/>
              <a:t>수입형태가 건조인 경우 관측치 제거</a:t>
            </a:r>
            <a:endParaRPr sz="1000"/>
          </a:p>
          <a:p>
            <a:pPr indent="0" lvl="0" marL="0" rtl="0" algn="l">
              <a:lnSpc>
                <a:spcPct val="150000"/>
              </a:lnSpc>
              <a:spcBef>
                <a:spcPts val="0"/>
              </a:spcBef>
              <a:spcAft>
                <a:spcPts val="0"/>
              </a:spcAft>
              <a:buNone/>
            </a:pPr>
            <a:r>
              <a:rPr lang="ko" sz="1000"/>
              <a:t>IQR 방법을 사용하여 이상치를 상한, 하한값으로 대체</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txBox="1"/>
          <p:nvPr/>
        </p:nvSpPr>
        <p:spPr>
          <a:xfrm>
            <a:off x="674750" y="980300"/>
            <a:ext cx="71295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AutoNum type="arabicPeriod"/>
            </a:pPr>
            <a:r>
              <a:t/>
            </a:r>
            <a:endParaRPr/>
          </a:p>
        </p:txBody>
      </p:sp>
      <p:sp>
        <p:nvSpPr>
          <p:cNvPr id="281" name="Google Shape;281;p36"/>
          <p:cNvSpPr txBox="1"/>
          <p:nvPr>
            <p:ph type="title"/>
          </p:nvPr>
        </p:nvSpPr>
        <p:spPr>
          <a:xfrm>
            <a:off x="0" y="2169100"/>
            <a:ext cx="8832300" cy="841800"/>
          </a:xfrm>
          <a:prstGeom prst="rect">
            <a:avLst/>
          </a:prstGeom>
        </p:spPr>
        <p:txBody>
          <a:bodyPr anchorCtr="0" anchor="ctr" bIns="91425" lIns="91425" spcFirstLastPara="1" rIns="91425" wrap="square" tIns="91425">
            <a:normAutofit/>
          </a:bodyPr>
          <a:lstStyle/>
          <a:p>
            <a:pPr indent="0" lvl="0" marL="457200" rtl="0" algn="l">
              <a:lnSpc>
                <a:spcPct val="150000"/>
              </a:lnSpc>
              <a:spcBef>
                <a:spcPts val="0"/>
              </a:spcBef>
              <a:spcAft>
                <a:spcPts val="0"/>
              </a:spcAft>
              <a:buNone/>
            </a:pPr>
            <a:r>
              <a:rPr b="0" lang="ko" sz="2966">
                <a:solidFill>
                  <a:schemeClr val="lt1"/>
                </a:solidFill>
              </a:rPr>
              <a:t>추가 데이터</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ph idx="4294967295" type="body"/>
          </p:nvPr>
        </p:nvSpPr>
        <p:spPr>
          <a:xfrm>
            <a:off x="323550" y="1524250"/>
            <a:ext cx="8496900" cy="954300"/>
          </a:xfrm>
          <a:prstGeom prst="rect">
            <a:avLst/>
          </a:prstGeom>
          <a:noFill/>
          <a:ln>
            <a:noFill/>
          </a:ln>
        </p:spPr>
        <p:txBody>
          <a:bodyPr anchorCtr="0" anchor="t" bIns="45700" lIns="396000" spcFirstLastPara="1" rIns="91425" wrap="square" tIns="45700">
            <a:spAutoFit/>
          </a:bodyPr>
          <a:lstStyle/>
          <a:p>
            <a:pPr indent="89999" lvl="0" marL="0" rtl="0" algn="l">
              <a:lnSpc>
                <a:spcPct val="125000"/>
              </a:lnSpc>
              <a:spcBef>
                <a:spcPts val="0"/>
              </a:spcBef>
              <a:spcAft>
                <a:spcPts val="0"/>
              </a:spcAft>
              <a:buClr>
                <a:schemeClr val="dk1"/>
              </a:buClr>
              <a:buSzPts val="1100"/>
              <a:buNone/>
            </a:pPr>
            <a:r>
              <a:rPr lang="ko" sz="1600"/>
              <a:t>한국은 직접표시환율을 사용해 표시하며, 자유변동환율제도를 따르고 있음. 평균 단가의 표시가 USD기준이기 때문에, 수입업자의 비용적 측면을 고려하면 USD/KRW를 기간별로 평균을 구한다면 기준통화국인 미국의 화폐로 표기된 각 나라의 국제 수지도 일정 비율로 영향을 줄 수 있다고 판단.</a:t>
            </a:r>
            <a:endParaRPr>
              <a:latin typeface="Arial"/>
              <a:ea typeface="Arial"/>
              <a:cs typeface="Arial"/>
              <a:sym typeface="Arial"/>
            </a:endParaRPr>
          </a:p>
        </p:txBody>
      </p:sp>
      <p:sp>
        <p:nvSpPr>
          <p:cNvPr id="287" name="Google Shape;287;p37"/>
          <p:cNvSpPr txBox="1"/>
          <p:nvPr>
            <p:ph idx="4294967295" type="body"/>
          </p:nvPr>
        </p:nvSpPr>
        <p:spPr>
          <a:xfrm>
            <a:off x="323561" y="1146879"/>
            <a:ext cx="8496900" cy="4605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1200"/>
              </a:spcAft>
              <a:buClr>
                <a:srgbClr val="3F3F3F"/>
              </a:buClr>
              <a:buSzPts val="2000"/>
              <a:buNone/>
            </a:pPr>
            <a:r>
              <a:rPr b="1" lang="ko"/>
              <a:t>USD/KRW</a:t>
            </a:r>
            <a:endParaRPr b="1">
              <a:latin typeface="Arial"/>
              <a:ea typeface="Arial"/>
              <a:cs typeface="Arial"/>
              <a:sym typeface="Arial"/>
            </a:endParaRPr>
          </a:p>
        </p:txBody>
      </p:sp>
      <p:sp>
        <p:nvSpPr>
          <p:cNvPr id="288" name="Google Shape;288;p37"/>
          <p:cNvSpPr txBox="1"/>
          <p:nvPr>
            <p:ph type="title"/>
          </p:nvPr>
        </p:nvSpPr>
        <p:spPr>
          <a:xfrm>
            <a:off x="311700" y="160575"/>
            <a:ext cx="8520600" cy="572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Arial"/>
              <a:buNone/>
            </a:pPr>
            <a:r>
              <a:rPr lang="ko"/>
              <a:t>추</a:t>
            </a:r>
            <a:r>
              <a:rPr lang="ko"/>
              <a:t>가 </a:t>
            </a:r>
            <a:r>
              <a:rPr lang="ko"/>
              <a:t>데이</a:t>
            </a:r>
            <a:r>
              <a:rPr lang="ko"/>
              <a:t>터 사용 이유</a:t>
            </a:r>
            <a:endParaRPr/>
          </a:p>
        </p:txBody>
      </p:sp>
      <p:sp>
        <p:nvSpPr>
          <p:cNvPr id="289" name="Google Shape;289;p37"/>
          <p:cNvSpPr txBox="1"/>
          <p:nvPr>
            <p:ph idx="4294967295" type="body"/>
          </p:nvPr>
        </p:nvSpPr>
        <p:spPr>
          <a:xfrm>
            <a:off x="323550" y="2993454"/>
            <a:ext cx="8496900" cy="588600"/>
          </a:xfrm>
          <a:prstGeom prst="rect">
            <a:avLst/>
          </a:prstGeom>
          <a:noFill/>
          <a:ln>
            <a:noFill/>
          </a:ln>
        </p:spPr>
        <p:txBody>
          <a:bodyPr anchorCtr="0" anchor="t" bIns="45700" lIns="396000" spcFirstLastPara="1" rIns="91425" wrap="square" tIns="45700">
            <a:spAutoFit/>
          </a:bodyPr>
          <a:lstStyle/>
          <a:p>
            <a:pPr indent="89999" lvl="0" marL="0" rtl="0" algn="l">
              <a:spcBef>
                <a:spcPts val="0"/>
              </a:spcBef>
              <a:spcAft>
                <a:spcPts val="0"/>
              </a:spcAft>
              <a:buClr>
                <a:schemeClr val="dk1"/>
              </a:buClr>
              <a:buSzPts val="1100"/>
              <a:buNone/>
            </a:pPr>
            <a:r>
              <a:rPr lang="ko" sz="1500"/>
              <a:t>유가는 물류에서 배제할 수 없는 한정된 자원이며, 특정국과 미국간 관계에 따라 등락이 정해지기도 하기 때문에 환율과 항상 일치하는 방향을 가지고 있지 않음</a:t>
            </a:r>
            <a:endParaRPr sz="1500"/>
          </a:p>
        </p:txBody>
      </p:sp>
      <p:sp>
        <p:nvSpPr>
          <p:cNvPr id="290" name="Google Shape;290;p37"/>
          <p:cNvSpPr txBox="1"/>
          <p:nvPr>
            <p:ph idx="4294967295" type="body"/>
          </p:nvPr>
        </p:nvSpPr>
        <p:spPr>
          <a:xfrm>
            <a:off x="323561" y="2632921"/>
            <a:ext cx="8496900" cy="4605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1200"/>
              </a:spcAft>
              <a:buClr>
                <a:srgbClr val="3F3F3F"/>
              </a:buClr>
              <a:buSzPts val="2000"/>
              <a:buNone/>
            </a:pPr>
            <a:r>
              <a:rPr b="1" lang="ko"/>
              <a:t>WTI(유가 데이터)</a:t>
            </a:r>
            <a:endParaRPr b="1">
              <a:latin typeface="Arial"/>
              <a:ea typeface="Arial"/>
              <a:cs typeface="Arial"/>
              <a:sym typeface="Arial"/>
            </a:endParaRPr>
          </a:p>
        </p:txBody>
      </p:sp>
      <p:sp>
        <p:nvSpPr>
          <p:cNvPr id="291" name="Google Shape;291;p37"/>
          <p:cNvSpPr txBox="1"/>
          <p:nvPr>
            <p:ph idx="4294967295" type="body"/>
          </p:nvPr>
        </p:nvSpPr>
        <p:spPr>
          <a:xfrm>
            <a:off x="323550" y="4118983"/>
            <a:ext cx="8496900" cy="588600"/>
          </a:xfrm>
          <a:prstGeom prst="rect">
            <a:avLst/>
          </a:prstGeom>
          <a:noFill/>
          <a:ln>
            <a:noFill/>
          </a:ln>
        </p:spPr>
        <p:txBody>
          <a:bodyPr anchorCtr="0" anchor="t" bIns="45700" lIns="396000" spcFirstLastPara="1" rIns="91425" wrap="square" tIns="45700">
            <a:spAutoFit/>
          </a:bodyPr>
          <a:lstStyle/>
          <a:p>
            <a:pPr indent="89999" lvl="0" marL="0" rtl="0" algn="l">
              <a:spcBef>
                <a:spcPts val="0"/>
              </a:spcBef>
              <a:spcAft>
                <a:spcPts val="0"/>
              </a:spcAft>
              <a:buClr>
                <a:schemeClr val="dk1"/>
              </a:buClr>
              <a:buSzPts val="1100"/>
              <a:buNone/>
            </a:pPr>
            <a:r>
              <a:rPr lang="ko" sz="1500"/>
              <a:t>주 별 근무일(미국, 한국, 양국) 비율, 특정 기간에 수요가 높은 수산물이 존재(설날, 추석 등, 기사 자료)하는데 선적가능일에 따라 하선 시기가 달라짐</a:t>
            </a:r>
            <a:endParaRPr sz="1500"/>
          </a:p>
        </p:txBody>
      </p:sp>
      <p:sp>
        <p:nvSpPr>
          <p:cNvPr id="292" name="Google Shape;292;p37"/>
          <p:cNvSpPr txBox="1"/>
          <p:nvPr>
            <p:ph idx="4294967295" type="body"/>
          </p:nvPr>
        </p:nvSpPr>
        <p:spPr>
          <a:xfrm>
            <a:off x="323561" y="3753262"/>
            <a:ext cx="8496900" cy="4605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1200"/>
              </a:spcAft>
              <a:buClr>
                <a:srgbClr val="3F3F3F"/>
              </a:buClr>
              <a:buSzPts val="2000"/>
              <a:buNone/>
            </a:pPr>
            <a:r>
              <a:rPr b="1" lang="ko"/>
              <a:t>은행업무일</a:t>
            </a:r>
            <a:endParaRPr b="1">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8"/>
          <p:cNvSpPr txBox="1"/>
          <p:nvPr/>
        </p:nvSpPr>
        <p:spPr>
          <a:xfrm>
            <a:off x="440275" y="1344538"/>
            <a:ext cx="5365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ko">
                <a:solidFill>
                  <a:schemeClr val="dk1"/>
                </a:solidFill>
              </a:rPr>
              <a:t>수출업계에서는 원유와 통화에 의해서 가격 변동이 있다.</a:t>
            </a:r>
            <a:endParaRPr/>
          </a:p>
        </p:txBody>
      </p:sp>
      <p:sp>
        <p:nvSpPr>
          <p:cNvPr id="298" name="Google Shape;298;p38"/>
          <p:cNvSpPr txBox="1"/>
          <p:nvPr/>
        </p:nvSpPr>
        <p:spPr>
          <a:xfrm>
            <a:off x="400450" y="4692075"/>
            <a:ext cx="6727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t>출처 : </a:t>
            </a:r>
            <a:r>
              <a:rPr lang="ko" sz="1100">
                <a:solidFill>
                  <a:schemeClr val="dk1"/>
                </a:solidFill>
              </a:rPr>
              <a:t>https://m.mt.co.kr/renew/view.html?no=2016011409262065338&amp;googleamp</a:t>
            </a:r>
            <a:endParaRPr sz="1100"/>
          </a:p>
        </p:txBody>
      </p:sp>
      <p:sp>
        <p:nvSpPr>
          <p:cNvPr id="299" name="Google Shape;299;p38"/>
          <p:cNvSpPr txBox="1"/>
          <p:nvPr>
            <p:ph type="title"/>
          </p:nvPr>
        </p:nvSpPr>
        <p:spPr>
          <a:xfrm>
            <a:off x="311700" y="160575"/>
            <a:ext cx="8520600" cy="73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ko"/>
              <a:t>추가 데이터 사용 이유</a:t>
            </a:r>
            <a:endParaRPr/>
          </a:p>
        </p:txBody>
      </p:sp>
      <p:pic>
        <p:nvPicPr>
          <p:cNvPr id="300" name="Google Shape;300;p38"/>
          <p:cNvPicPr preferRelativeResize="0"/>
          <p:nvPr/>
        </p:nvPicPr>
        <p:blipFill>
          <a:blip r:embed="rId3">
            <a:alphaModFix/>
          </a:blip>
          <a:stretch>
            <a:fillRect/>
          </a:stretch>
        </p:blipFill>
        <p:spPr>
          <a:xfrm>
            <a:off x="911350" y="1750588"/>
            <a:ext cx="6189575" cy="2824624"/>
          </a:xfrm>
          <a:prstGeom prst="rect">
            <a:avLst/>
          </a:prstGeom>
          <a:noFill/>
          <a:ln>
            <a:noFill/>
          </a:ln>
        </p:spPr>
      </p:pic>
      <p:sp>
        <p:nvSpPr>
          <p:cNvPr id="301" name="Google Shape;301;p38"/>
          <p:cNvSpPr/>
          <p:nvPr/>
        </p:nvSpPr>
        <p:spPr>
          <a:xfrm>
            <a:off x="5117325" y="2659800"/>
            <a:ext cx="1983600" cy="100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highlight>
                <a:schemeClr val="lt1"/>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9"/>
          <p:cNvSpPr txBox="1"/>
          <p:nvPr/>
        </p:nvSpPr>
        <p:spPr>
          <a:xfrm>
            <a:off x="392250" y="1060425"/>
            <a:ext cx="817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solidFill>
                  <a:schemeClr val="dk1"/>
                </a:solidFill>
              </a:rPr>
              <a:t>구글 스프레드 시트에서 GOOGLE FINANCE를 이용하여 주별 환율 데이터 생성</a:t>
            </a:r>
            <a:endParaRPr/>
          </a:p>
        </p:txBody>
      </p:sp>
      <p:sp>
        <p:nvSpPr>
          <p:cNvPr id="307" name="Google Shape;307;p39"/>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추가데이터</a:t>
            </a:r>
            <a:endParaRPr/>
          </a:p>
          <a:p>
            <a:pPr indent="0" lvl="0" marL="0" rtl="0" algn="l">
              <a:spcBef>
                <a:spcPts val="0"/>
              </a:spcBef>
              <a:spcAft>
                <a:spcPts val="0"/>
              </a:spcAft>
              <a:buNone/>
            </a:pPr>
            <a:r>
              <a:t/>
            </a:r>
            <a:endParaRPr/>
          </a:p>
        </p:txBody>
      </p:sp>
      <p:sp>
        <p:nvSpPr>
          <p:cNvPr id="308" name="Google Shape;308;p39"/>
          <p:cNvSpPr/>
          <p:nvPr/>
        </p:nvSpPr>
        <p:spPr>
          <a:xfrm>
            <a:off x="2584550" y="3747825"/>
            <a:ext cx="8604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39"/>
          <p:cNvPicPr preferRelativeResize="0"/>
          <p:nvPr/>
        </p:nvPicPr>
        <p:blipFill>
          <a:blip r:embed="rId4">
            <a:alphaModFix/>
          </a:blip>
          <a:stretch>
            <a:fillRect/>
          </a:stretch>
        </p:blipFill>
        <p:spPr>
          <a:xfrm>
            <a:off x="968800" y="3278750"/>
            <a:ext cx="1149600" cy="1510850"/>
          </a:xfrm>
          <a:prstGeom prst="rect">
            <a:avLst/>
          </a:prstGeom>
          <a:noFill/>
          <a:ln>
            <a:noFill/>
          </a:ln>
        </p:spPr>
      </p:pic>
      <p:pic>
        <p:nvPicPr>
          <p:cNvPr id="310" name="Google Shape;310;p39"/>
          <p:cNvPicPr preferRelativeResize="0"/>
          <p:nvPr/>
        </p:nvPicPr>
        <p:blipFill>
          <a:blip r:embed="rId5">
            <a:alphaModFix/>
          </a:blip>
          <a:stretch>
            <a:fillRect/>
          </a:stretch>
        </p:blipFill>
        <p:spPr>
          <a:xfrm>
            <a:off x="4357050" y="1641350"/>
            <a:ext cx="3659175" cy="1431350"/>
          </a:xfrm>
          <a:prstGeom prst="rect">
            <a:avLst/>
          </a:prstGeom>
          <a:noFill/>
          <a:ln>
            <a:noFill/>
          </a:ln>
        </p:spPr>
      </p:pic>
      <p:pic>
        <p:nvPicPr>
          <p:cNvPr id="311" name="Google Shape;311;p39"/>
          <p:cNvPicPr preferRelativeResize="0"/>
          <p:nvPr/>
        </p:nvPicPr>
        <p:blipFill>
          <a:blip r:embed="rId6">
            <a:alphaModFix/>
          </a:blip>
          <a:stretch>
            <a:fillRect/>
          </a:stretch>
        </p:blipFill>
        <p:spPr>
          <a:xfrm>
            <a:off x="311700" y="1641338"/>
            <a:ext cx="3865525" cy="1431375"/>
          </a:xfrm>
          <a:prstGeom prst="rect">
            <a:avLst/>
          </a:prstGeom>
          <a:noFill/>
          <a:ln>
            <a:noFill/>
          </a:ln>
        </p:spPr>
      </p:pic>
      <p:pic>
        <p:nvPicPr>
          <p:cNvPr id="312" name="Google Shape;312;p39"/>
          <p:cNvPicPr preferRelativeResize="0"/>
          <p:nvPr/>
        </p:nvPicPr>
        <p:blipFill>
          <a:blip r:embed="rId7">
            <a:alphaModFix/>
          </a:blip>
          <a:stretch>
            <a:fillRect/>
          </a:stretch>
        </p:blipFill>
        <p:spPr>
          <a:xfrm>
            <a:off x="3922025" y="3278761"/>
            <a:ext cx="4094200" cy="151083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nvSpPr>
        <p:spPr>
          <a:xfrm>
            <a:off x="417975" y="1209038"/>
            <a:ext cx="8173500" cy="415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Char char="●"/>
            </a:pPr>
            <a:r>
              <a:rPr lang="ko" sz="1500">
                <a:solidFill>
                  <a:schemeClr val="dk1"/>
                </a:solidFill>
              </a:rPr>
              <a:t>유가 데이터는 yfinance툴을 사용하여 WTI 증권을 사용했습니다.</a:t>
            </a:r>
            <a:endParaRPr sz="1500">
              <a:solidFill>
                <a:schemeClr val="dk1"/>
              </a:solidFill>
            </a:endParaRPr>
          </a:p>
        </p:txBody>
      </p:sp>
      <p:pic>
        <p:nvPicPr>
          <p:cNvPr id="318" name="Google Shape;318;p40"/>
          <p:cNvPicPr preferRelativeResize="0"/>
          <p:nvPr/>
        </p:nvPicPr>
        <p:blipFill>
          <a:blip r:embed="rId3">
            <a:alphaModFix/>
          </a:blip>
          <a:stretch>
            <a:fillRect/>
          </a:stretch>
        </p:blipFill>
        <p:spPr>
          <a:xfrm>
            <a:off x="4138000" y="1877500"/>
            <a:ext cx="4646000" cy="2710375"/>
          </a:xfrm>
          <a:prstGeom prst="rect">
            <a:avLst/>
          </a:prstGeom>
          <a:noFill/>
          <a:ln>
            <a:noFill/>
          </a:ln>
        </p:spPr>
      </p:pic>
      <p:pic>
        <p:nvPicPr>
          <p:cNvPr id="319" name="Google Shape;319;p40"/>
          <p:cNvPicPr preferRelativeResize="0"/>
          <p:nvPr/>
        </p:nvPicPr>
        <p:blipFill>
          <a:blip r:embed="rId4">
            <a:alphaModFix/>
          </a:blip>
          <a:stretch>
            <a:fillRect/>
          </a:stretch>
        </p:blipFill>
        <p:spPr>
          <a:xfrm>
            <a:off x="360000" y="1989674"/>
            <a:ext cx="3778000" cy="2598200"/>
          </a:xfrm>
          <a:prstGeom prst="rect">
            <a:avLst/>
          </a:prstGeom>
          <a:noFill/>
          <a:ln>
            <a:noFill/>
          </a:ln>
        </p:spPr>
      </p:pic>
      <p:sp>
        <p:nvSpPr>
          <p:cNvPr id="320" name="Google Shape;320;p40"/>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추가 데이터</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1"/>
          <p:cNvSpPr txBox="1"/>
          <p:nvPr/>
        </p:nvSpPr>
        <p:spPr>
          <a:xfrm>
            <a:off x="534725" y="1314875"/>
            <a:ext cx="8350200" cy="354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Char char="●"/>
            </a:pPr>
            <a:r>
              <a:rPr lang="ko" sz="1100">
                <a:solidFill>
                  <a:schemeClr val="dk1"/>
                </a:solidFill>
              </a:rPr>
              <a:t>Voting Regressor로 예측한 값을 test의 종속변수로 놓고 train의 종속변수와 시간 순서대로 Moving average를 구한다.</a:t>
            </a:r>
            <a:endParaRPr sz="1100"/>
          </a:p>
        </p:txBody>
      </p:sp>
      <p:sp>
        <p:nvSpPr>
          <p:cNvPr id="326" name="Google Shape;326;p41"/>
          <p:cNvSpPr txBox="1"/>
          <p:nvPr/>
        </p:nvSpPr>
        <p:spPr>
          <a:xfrm>
            <a:off x="534725" y="1679200"/>
            <a:ext cx="4061400" cy="5694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Char char="-"/>
            </a:pPr>
            <a:r>
              <a:rPr lang="ko" sz="1100">
                <a:solidFill>
                  <a:schemeClr val="dk1"/>
                </a:solidFill>
              </a:rPr>
              <a:t>Moving average 와 target을 비교한 그래프</a:t>
            </a:r>
            <a:endParaRPr sz="1100">
              <a:solidFill>
                <a:schemeClr val="dk1"/>
              </a:solidFill>
            </a:endParaRPr>
          </a:p>
          <a:p>
            <a:pPr indent="0" lvl="0" marL="0" rtl="0" algn="l">
              <a:spcBef>
                <a:spcPts val="0"/>
              </a:spcBef>
              <a:spcAft>
                <a:spcPts val="0"/>
              </a:spcAft>
              <a:buNone/>
            </a:pPr>
            <a:r>
              <a:t/>
            </a:r>
            <a:endParaRPr/>
          </a:p>
        </p:txBody>
      </p:sp>
      <p:pic>
        <p:nvPicPr>
          <p:cNvPr id="327" name="Google Shape;327;p41"/>
          <p:cNvPicPr preferRelativeResize="0"/>
          <p:nvPr/>
        </p:nvPicPr>
        <p:blipFill>
          <a:blip r:embed="rId3">
            <a:alphaModFix/>
          </a:blip>
          <a:stretch>
            <a:fillRect/>
          </a:stretch>
        </p:blipFill>
        <p:spPr>
          <a:xfrm>
            <a:off x="534725" y="1986100"/>
            <a:ext cx="8350101" cy="3068275"/>
          </a:xfrm>
          <a:prstGeom prst="rect">
            <a:avLst/>
          </a:prstGeom>
          <a:noFill/>
          <a:ln>
            <a:noFill/>
          </a:ln>
        </p:spPr>
      </p:pic>
      <p:sp>
        <p:nvSpPr>
          <p:cNvPr id="328" name="Google Shape;328;p41"/>
          <p:cNvSpPr txBox="1"/>
          <p:nvPr>
            <p:ph type="title"/>
          </p:nvPr>
        </p:nvSpPr>
        <p:spPr>
          <a:xfrm>
            <a:off x="311700" y="160575"/>
            <a:ext cx="1916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FE_연어</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42"/>
          <p:cNvPicPr preferRelativeResize="0"/>
          <p:nvPr/>
        </p:nvPicPr>
        <p:blipFill>
          <a:blip r:embed="rId3">
            <a:alphaModFix/>
          </a:blip>
          <a:stretch>
            <a:fillRect/>
          </a:stretch>
        </p:blipFill>
        <p:spPr>
          <a:xfrm>
            <a:off x="152400" y="3851575"/>
            <a:ext cx="8839200" cy="1187039"/>
          </a:xfrm>
          <a:prstGeom prst="rect">
            <a:avLst/>
          </a:prstGeom>
          <a:noFill/>
          <a:ln>
            <a:noFill/>
          </a:ln>
        </p:spPr>
      </p:pic>
      <p:graphicFrame>
        <p:nvGraphicFramePr>
          <p:cNvPr id="334" name="Google Shape;334;p42"/>
          <p:cNvGraphicFramePr/>
          <p:nvPr/>
        </p:nvGraphicFramePr>
        <p:xfrm>
          <a:off x="152400" y="1042413"/>
          <a:ext cx="3000000" cy="3000000"/>
        </p:xfrm>
        <a:graphic>
          <a:graphicData uri="http://schemas.openxmlformats.org/drawingml/2006/table">
            <a:tbl>
              <a:tblPr>
                <a:noFill/>
                <a:tableStyleId>{1254C10F-873F-430E-B5CD-466D8DD4D880}</a:tableStyleId>
              </a:tblPr>
              <a:tblGrid>
                <a:gridCol w="1840750"/>
                <a:gridCol w="6596850"/>
              </a:tblGrid>
              <a:tr h="420825">
                <a:tc>
                  <a:txBody>
                    <a:bodyPr/>
                    <a:lstStyle/>
                    <a:p>
                      <a:pPr indent="0" lvl="0" marL="0" rtl="0" algn="l">
                        <a:lnSpc>
                          <a:spcPct val="115000"/>
                        </a:lnSpc>
                        <a:spcBef>
                          <a:spcPts val="0"/>
                        </a:spcBef>
                        <a:spcAft>
                          <a:spcPts val="0"/>
                        </a:spcAft>
                        <a:buClr>
                          <a:schemeClr val="dk1"/>
                        </a:buClr>
                        <a:buSzPts val="1100"/>
                        <a:buFont typeface="Arial"/>
                        <a:buNone/>
                      </a:pPr>
                      <a:r>
                        <a:rPr lang="ko">
                          <a:solidFill>
                            <a:schemeClr val="dk1"/>
                          </a:solidFill>
                        </a:rPr>
                        <a:t>환율 데이터</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ko">
                          <a:solidFill>
                            <a:schemeClr val="dk1"/>
                          </a:solidFill>
                        </a:rPr>
                        <a:t>대한민국 </a:t>
                      </a:r>
                      <a:endParaRPr/>
                    </a:p>
                  </a:txBody>
                  <a:tcPr marT="91425" marB="91425" marR="91425" marL="91425"/>
                </a:tc>
              </a:tr>
              <a:tr h="420825">
                <a:tc>
                  <a:txBody>
                    <a:bodyPr/>
                    <a:lstStyle/>
                    <a:p>
                      <a:pPr indent="0" lvl="0" marL="0" rtl="0" algn="l">
                        <a:lnSpc>
                          <a:spcPct val="115000"/>
                        </a:lnSpc>
                        <a:spcBef>
                          <a:spcPts val="0"/>
                        </a:spcBef>
                        <a:spcAft>
                          <a:spcPts val="0"/>
                        </a:spcAft>
                        <a:buClr>
                          <a:schemeClr val="dk1"/>
                        </a:buClr>
                        <a:buSzPts val="1100"/>
                        <a:buFont typeface="Arial"/>
                        <a:buNone/>
                      </a:pPr>
                      <a:r>
                        <a:rPr lang="ko">
                          <a:solidFill>
                            <a:schemeClr val="dk1"/>
                          </a:solidFill>
                        </a:rPr>
                        <a:t>수입형태의 빈도</a:t>
                      </a:r>
                      <a:endParaRPr/>
                    </a:p>
                  </a:txBody>
                  <a:tcPr marT="91425" marB="91425" marR="91425" marL="91425"/>
                </a:tc>
                <a:tc>
                  <a:txBody>
                    <a:bodyPr/>
                    <a:lstStyle/>
                    <a:p>
                      <a:pPr indent="0" lvl="0" marL="0" rtl="0" algn="l">
                        <a:lnSpc>
                          <a:spcPct val="115000"/>
                        </a:lnSpc>
                        <a:spcBef>
                          <a:spcPts val="0"/>
                        </a:spcBef>
                        <a:spcAft>
                          <a:spcPts val="0"/>
                        </a:spcAft>
                        <a:buNone/>
                      </a:pPr>
                      <a:r>
                        <a:rPr lang="ko">
                          <a:solidFill>
                            <a:schemeClr val="dk1"/>
                          </a:solidFill>
                        </a:rPr>
                        <a:t>냉장, 필렛(F), 횟감, 포장횟감, 냉동</a:t>
                      </a:r>
                      <a:endParaRPr/>
                    </a:p>
                  </a:txBody>
                  <a:tcPr marT="91425" marB="91425" marR="91425" marL="91425"/>
                </a:tc>
              </a:tr>
              <a:tr h="420825">
                <a:tc>
                  <a:txBody>
                    <a:bodyPr/>
                    <a:lstStyle/>
                    <a:p>
                      <a:pPr indent="0" lvl="0" marL="0" rtl="0" algn="l">
                        <a:lnSpc>
                          <a:spcPct val="115000"/>
                        </a:lnSpc>
                        <a:spcBef>
                          <a:spcPts val="0"/>
                        </a:spcBef>
                        <a:spcAft>
                          <a:spcPts val="0"/>
                        </a:spcAft>
                        <a:buClr>
                          <a:schemeClr val="dk1"/>
                        </a:buClr>
                        <a:buSzPts val="1100"/>
                        <a:buFont typeface="Arial"/>
                        <a:buNone/>
                      </a:pPr>
                      <a:r>
                        <a:rPr lang="ko">
                          <a:solidFill>
                            <a:schemeClr val="dk1"/>
                          </a:solidFill>
                        </a:rPr>
                        <a:t>노르웨이 빈도</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ko">
                          <a:solidFill>
                            <a:schemeClr val="dk1"/>
                          </a:solidFill>
                        </a:rPr>
                        <a:t>제조국_노르웨이</a:t>
                      </a:r>
                      <a:endParaRPr/>
                    </a:p>
                  </a:txBody>
                  <a:tcPr marT="91425" marB="91425" marR="91425" marL="91425"/>
                </a:tc>
              </a:tr>
              <a:tr h="562975">
                <a:tc>
                  <a:txBody>
                    <a:bodyPr/>
                    <a:lstStyle/>
                    <a:p>
                      <a:pPr indent="0" lvl="0" marL="0" rtl="0" algn="l">
                        <a:lnSpc>
                          <a:spcPct val="115000"/>
                        </a:lnSpc>
                        <a:spcBef>
                          <a:spcPts val="0"/>
                        </a:spcBef>
                        <a:spcAft>
                          <a:spcPts val="0"/>
                        </a:spcAft>
                        <a:buClr>
                          <a:schemeClr val="dk1"/>
                        </a:buClr>
                        <a:buSzPts val="1100"/>
                        <a:buFont typeface="Arial"/>
                        <a:buNone/>
                      </a:pPr>
                      <a:r>
                        <a:rPr lang="ko">
                          <a:solidFill>
                            <a:schemeClr val="dk1"/>
                          </a:solidFill>
                        </a:rPr>
                        <a:t>수입용도의 빈도</a:t>
                      </a:r>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ko">
                          <a:solidFill>
                            <a:schemeClr val="dk1"/>
                          </a:solidFill>
                        </a:rPr>
                        <a:t>수입용도_판매용, 수입용도_자사제품제조용, 수입용도_외화획득용 원료</a:t>
                      </a:r>
                      <a:endParaRPr>
                        <a:solidFill>
                          <a:schemeClr val="dk1"/>
                        </a:solidFill>
                      </a:endParaRPr>
                    </a:p>
                  </a:txBody>
                  <a:tcPr marT="91425" marB="91425" marR="91425" marL="91425"/>
                </a:tc>
              </a:tr>
              <a:tr h="420825">
                <a:tc>
                  <a:txBody>
                    <a:bodyPr/>
                    <a:lstStyle/>
                    <a:p>
                      <a:pPr indent="0" lvl="0" marL="0" rtl="0" algn="l">
                        <a:lnSpc>
                          <a:spcPct val="115000"/>
                        </a:lnSpc>
                        <a:spcBef>
                          <a:spcPts val="0"/>
                        </a:spcBef>
                        <a:spcAft>
                          <a:spcPts val="0"/>
                        </a:spcAft>
                        <a:buClr>
                          <a:schemeClr val="dk1"/>
                        </a:buClr>
                        <a:buSzPts val="1100"/>
                        <a:buFont typeface="Arial"/>
                        <a:buNone/>
                      </a:pPr>
                      <a:r>
                        <a:rPr lang="ko">
                          <a:solidFill>
                            <a:schemeClr val="dk1"/>
                          </a:solidFill>
                        </a:rPr>
                        <a:t>유가 데이터</a:t>
                      </a:r>
                      <a:endParaRPr/>
                    </a:p>
                  </a:txBody>
                  <a:tcPr marT="91425" marB="91425" marR="91425" marL="91425"/>
                </a:tc>
                <a:tc>
                  <a:txBody>
                    <a:bodyPr/>
                    <a:lstStyle/>
                    <a:p>
                      <a:pPr indent="0" lvl="0" marL="0" rtl="0" algn="l">
                        <a:lnSpc>
                          <a:spcPct val="115000"/>
                        </a:lnSpc>
                        <a:spcBef>
                          <a:spcPts val="0"/>
                        </a:spcBef>
                        <a:spcAft>
                          <a:spcPts val="0"/>
                        </a:spcAft>
                        <a:buNone/>
                      </a:pPr>
                      <a:r>
                        <a:rPr lang="ko">
                          <a:solidFill>
                            <a:schemeClr val="dk1"/>
                          </a:solidFill>
                        </a:rPr>
                        <a:t>Adj Close</a:t>
                      </a:r>
                      <a:endParaRPr/>
                    </a:p>
                  </a:txBody>
                  <a:tcPr marT="91425" marB="91425" marR="91425" marL="91425"/>
                </a:tc>
              </a:tr>
              <a:tr h="324775">
                <a:tc>
                  <a:txBody>
                    <a:bodyPr/>
                    <a:lstStyle/>
                    <a:p>
                      <a:pPr indent="0" lvl="0" marL="0" rtl="0" algn="l">
                        <a:lnSpc>
                          <a:spcPct val="115000"/>
                        </a:lnSpc>
                        <a:spcBef>
                          <a:spcPts val="0"/>
                        </a:spcBef>
                        <a:spcAft>
                          <a:spcPts val="0"/>
                        </a:spcAft>
                        <a:buClr>
                          <a:schemeClr val="dk1"/>
                        </a:buClr>
                        <a:buSzPts val="1100"/>
                        <a:buFont typeface="Arial"/>
                        <a:buNone/>
                      </a:pPr>
                      <a:r>
                        <a:rPr lang="ko">
                          <a:solidFill>
                            <a:schemeClr val="dk1"/>
                          </a:solidFill>
                        </a:rPr>
                        <a:t>이동평균</a:t>
                      </a:r>
                      <a:endParaRPr/>
                    </a:p>
                  </a:txBody>
                  <a:tcPr marT="91425" marB="91425" marR="91425" marL="91425"/>
                </a:tc>
                <a:tc>
                  <a:txBody>
                    <a:bodyPr/>
                    <a:lstStyle/>
                    <a:p>
                      <a:pPr indent="0" lvl="0" marL="0" rtl="0" algn="l">
                        <a:lnSpc>
                          <a:spcPct val="115000"/>
                        </a:lnSpc>
                        <a:spcBef>
                          <a:spcPts val="0"/>
                        </a:spcBef>
                        <a:spcAft>
                          <a:spcPts val="0"/>
                        </a:spcAft>
                        <a:buNone/>
                      </a:pPr>
                      <a:r>
                        <a:rPr lang="ko">
                          <a:solidFill>
                            <a:schemeClr val="dk1"/>
                          </a:solidFill>
                        </a:rPr>
                        <a:t>moving</a:t>
                      </a:r>
                      <a:r>
                        <a:rPr lang="ko">
                          <a:solidFill>
                            <a:schemeClr val="dk1"/>
                          </a:solidFill>
                        </a:rPr>
                        <a:t>_average</a:t>
                      </a:r>
                      <a:endParaRPr/>
                    </a:p>
                  </a:txBody>
                  <a:tcPr marT="91425" marB="91425" marR="91425" marL="91425"/>
                </a:tc>
              </a:tr>
            </a:tbl>
          </a:graphicData>
        </a:graphic>
      </p:graphicFrame>
      <p:sp>
        <p:nvSpPr>
          <p:cNvPr id="335" name="Google Shape;335;p42"/>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FE_연어 변수 설명</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3"/>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FE - 새우</a:t>
            </a:r>
            <a:endParaRPr/>
          </a:p>
        </p:txBody>
      </p:sp>
      <p:graphicFrame>
        <p:nvGraphicFramePr>
          <p:cNvPr id="341" name="Google Shape;341;p43"/>
          <p:cNvGraphicFramePr/>
          <p:nvPr/>
        </p:nvGraphicFramePr>
        <p:xfrm>
          <a:off x="-5389200" y="733275"/>
          <a:ext cx="3000000" cy="3000000"/>
        </p:xfrm>
        <a:graphic>
          <a:graphicData uri="http://schemas.openxmlformats.org/drawingml/2006/table">
            <a:tbl>
              <a:tblPr>
                <a:noFill/>
                <a:tableStyleId>{B96062C3-E3A7-40CA-8033-3A3770E8973B}</a:tableStyleId>
              </a:tblPr>
              <a:tblGrid>
                <a:gridCol w="3589100"/>
              </a:tblGrid>
              <a:tr h="3417575">
                <a:tc>
                  <a:txBody>
                    <a:bodyPr/>
                    <a:lstStyle/>
                    <a:p>
                      <a:pPr indent="0" lvl="0" marL="0" rtl="0" algn="l">
                        <a:lnSpc>
                          <a:spcPct val="115000"/>
                        </a:lnSpc>
                        <a:spcBef>
                          <a:spcPts val="0"/>
                        </a:spcBef>
                        <a:spcAft>
                          <a:spcPts val="0"/>
                        </a:spcAft>
                        <a:buNone/>
                      </a:pPr>
                      <a:r>
                        <a:rPr b="1" lang="ko" sz="750">
                          <a:solidFill>
                            <a:srgbClr val="00193A"/>
                          </a:solidFill>
                          <a:highlight>
                            <a:srgbClr val="EAEEF3"/>
                          </a:highlight>
                          <a:latin typeface="Consolas"/>
                          <a:ea typeface="Consolas"/>
                          <a:cs typeface="Consolas"/>
                          <a:sym typeface="Consolas"/>
                        </a:rPr>
                        <a:t>from</a:t>
                      </a:r>
                      <a:r>
                        <a:rPr lang="ko" sz="750">
                          <a:solidFill>
                            <a:srgbClr val="00193A"/>
                          </a:solidFill>
                          <a:highlight>
                            <a:srgbClr val="EAEEF3"/>
                          </a:highlight>
                          <a:latin typeface="Consolas"/>
                          <a:ea typeface="Consolas"/>
                          <a:cs typeface="Consolas"/>
                          <a:sym typeface="Consolas"/>
                        </a:rPr>
                        <a:t> datetime </a:t>
                      </a:r>
                      <a:r>
                        <a:rPr b="1" lang="ko" sz="750">
                          <a:solidFill>
                            <a:srgbClr val="00193A"/>
                          </a:solidFill>
                          <a:highlight>
                            <a:srgbClr val="EAEEF3"/>
                          </a:highlight>
                          <a:latin typeface="Consolas"/>
                          <a:ea typeface="Consolas"/>
                          <a:cs typeface="Consolas"/>
                          <a:sym typeface="Consolas"/>
                        </a:rPr>
                        <a:t>import</a:t>
                      </a:r>
                      <a:r>
                        <a:rPr lang="ko" sz="750">
                          <a:solidFill>
                            <a:srgbClr val="00193A"/>
                          </a:solidFill>
                          <a:highlight>
                            <a:srgbClr val="EAEEF3"/>
                          </a:highlight>
                          <a:latin typeface="Consolas"/>
                          <a:ea typeface="Consolas"/>
                          <a:cs typeface="Consolas"/>
                          <a:sym typeface="Consolas"/>
                        </a:rPr>
                        <a:t> datetime </a:t>
                      </a:r>
                      <a:r>
                        <a:rPr b="1" lang="ko" sz="750">
                          <a:solidFill>
                            <a:srgbClr val="00193A"/>
                          </a:solidFill>
                          <a:highlight>
                            <a:srgbClr val="EAEEF3"/>
                          </a:highlight>
                          <a:latin typeface="Consolas"/>
                          <a:ea typeface="Consolas"/>
                          <a:cs typeface="Consolas"/>
                          <a:sym typeface="Consolas"/>
                        </a:rPr>
                        <a:t>as</a:t>
                      </a:r>
                      <a:r>
                        <a:rPr lang="ko" sz="750">
                          <a:solidFill>
                            <a:srgbClr val="00193A"/>
                          </a:solidFill>
                          <a:highlight>
                            <a:srgbClr val="EAEEF3"/>
                          </a:highlight>
                          <a:latin typeface="Consolas"/>
                          <a:ea typeface="Consolas"/>
                          <a:cs typeface="Consolas"/>
                          <a:sym typeface="Consolas"/>
                        </a:rPr>
                        <a:t> DT</a:t>
                      </a:r>
                      <a:br>
                        <a:rPr lang="ko" sz="750">
                          <a:solidFill>
                            <a:srgbClr val="00193A"/>
                          </a:solidFill>
                          <a:highlight>
                            <a:srgbClr val="EAEEF3"/>
                          </a:highlight>
                          <a:latin typeface="Consolas"/>
                          <a:ea typeface="Consolas"/>
                          <a:cs typeface="Consolas"/>
                          <a:sym typeface="Consolas"/>
                        </a:rPr>
                      </a:br>
                      <a:r>
                        <a:rPr b="1" lang="ko" sz="750">
                          <a:solidFill>
                            <a:srgbClr val="00193A"/>
                          </a:solidFill>
                          <a:highlight>
                            <a:srgbClr val="EAEEF3"/>
                          </a:highlight>
                          <a:latin typeface="Consolas"/>
                          <a:ea typeface="Consolas"/>
                          <a:cs typeface="Consolas"/>
                          <a:sym typeface="Consolas"/>
                        </a:rPr>
                        <a:t>from</a:t>
                      </a:r>
                      <a:r>
                        <a:rPr lang="ko" sz="750">
                          <a:solidFill>
                            <a:srgbClr val="00193A"/>
                          </a:solidFill>
                          <a:highlight>
                            <a:srgbClr val="EAEEF3"/>
                          </a:highlight>
                          <a:latin typeface="Consolas"/>
                          <a:ea typeface="Consolas"/>
                          <a:cs typeface="Consolas"/>
                          <a:sym typeface="Consolas"/>
                        </a:rPr>
                        <a:t> datetime </a:t>
                      </a:r>
                      <a:r>
                        <a:rPr b="1" lang="ko" sz="750">
                          <a:solidFill>
                            <a:srgbClr val="00193A"/>
                          </a:solidFill>
                          <a:highlight>
                            <a:srgbClr val="EAEEF3"/>
                          </a:highlight>
                          <a:latin typeface="Consolas"/>
                          <a:ea typeface="Consolas"/>
                          <a:cs typeface="Consolas"/>
                          <a:sym typeface="Consolas"/>
                        </a:rPr>
                        <a:t>import</a:t>
                      </a:r>
                      <a:r>
                        <a:rPr lang="ko" sz="750">
                          <a:solidFill>
                            <a:srgbClr val="00193A"/>
                          </a:solidFill>
                          <a:highlight>
                            <a:srgbClr val="EAEEF3"/>
                          </a:highlight>
                          <a:latin typeface="Consolas"/>
                          <a:ea typeface="Consolas"/>
                          <a:cs typeface="Consolas"/>
                          <a:sym typeface="Consolas"/>
                        </a:rPr>
                        <a:t> timedelta </a:t>
                      </a:r>
                      <a:r>
                        <a:rPr b="1" lang="ko" sz="750">
                          <a:solidFill>
                            <a:srgbClr val="00193A"/>
                          </a:solidFill>
                          <a:highlight>
                            <a:srgbClr val="EAEEF3"/>
                          </a:highlight>
                          <a:latin typeface="Consolas"/>
                          <a:ea typeface="Consolas"/>
                          <a:cs typeface="Consolas"/>
                          <a:sym typeface="Consolas"/>
                        </a:rPr>
                        <a:t>as</a:t>
                      </a:r>
                      <a:r>
                        <a:rPr lang="ko" sz="750">
                          <a:solidFill>
                            <a:srgbClr val="00193A"/>
                          </a:solidFill>
                          <a:highlight>
                            <a:srgbClr val="EAEEF3"/>
                          </a:highlight>
                          <a:latin typeface="Consolas"/>
                          <a:ea typeface="Consolas"/>
                          <a:cs typeface="Consolas"/>
                          <a:sym typeface="Consolas"/>
                        </a:rPr>
                        <a:t> TD</a:t>
                      </a:r>
                      <a:br>
                        <a:rPr lang="ko" sz="750">
                          <a:solidFill>
                            <a:srgbClr val="00193A"/>
                          </a:solidFill>
                          <a:highlight>
                            <a:srgbClr val="EAEEF3"/>
                          </a:highlight>
                          <a:latin typeface="Consolas"/>
                          <a:ea typeface="Consolas"/>
                          <a:cs typeface="Consolas"/>
                          <a:sym typeface="Consolas"/>
                        </a:rPr>
                      </a:br>
                      <a:r>
                        <a:rPr b="1" lang="ko" sz="750">
                          <a:solidFill>
                            <a:srgbClr val="00193A"/>
                          </a:solidFill>
                          <a:highlight>
                            <a:srgbClr val="EAEEF3"/>
                          </a:highlight>
                          <a:latin typeface="Consolas"/>
                          <a:ea typeface="Consolas"/>
                          <a:cs typeface="Consolas"/>
                          <a:sym typeface="Consolas"/>
                        </a:rPr>
                        <a:t>from</a:t>
                      </a:r>
                      <a:r>
                        <a:rPr lang="ko" sz="750">
                          <a:solidFill>
                            <a:srgbClr val="00193A"/>
                          </a:solidFill>
                          <a:highlight>
                            <a:srgbClr val="EAEEF3"/>
                          </a:highlight>
                          <a:latin typeface="Consolas"/>
                          <a:ea typeface="Consolas"/>
                          <a:cs typeface="Consolas"/>
                          <a:sym typeface="Consolas"/>
                        </a:rPr>
                        <a:t> workalendar.usa </a:t>
                      </a:r>
                      <a:r>
                        <a:rPr b="1" lang="ko" sz="750">
                          <a:solidFill>
                            <a:srgbClr val="00193A"/>
                          </a:solidFill>
                          <a:highlight>
                            <a:srgbClr val="EAEEF3"/>
                          </a:highlight>
                          <a:latin typeface="Consolas"/>
                          <a:ea typeface="Consolas"/>
                          <a:cs typeface="Consolas"/>
                          <a:sym typeface="Consolas"/>
                        </a:rPr>
                        <a:t>import</a:t>
                      </a:r>
                      <a:r>
                        <a:rPr lang="ko" sz="750">
                          <a:solidFill>
                            <a:srgbClr val="00193A"/>
                          </a:solidFill>
                          <a:highlight>
                            <a:srgbClr val="EAEEF3"/>
                          </a:highlight>
                          <a:latin typeface="Consolas"/>
                          <a:ea typeface="Consolas"/>
                          <a:cs typeface="Consolas"/>
                          <a:sym typeface="Consolas"/>
                        </a:rPr>
                        <a:t> NewYork</a:t>
                      </a:r>
                      <a:br>
                        <a:rPr lang="ko" sz="750">
                          <a:solidFill>
                            <a:srgbClr val="00193A"/>
                          </a:solidFill>
                          <a:highlight>
                            <a:srgbClr val="EAEEF3"/>
                          </a:highlight>
                          <a:latin typeface="Consolas"/>
                          <a:ea typeface="Consolas"/>
                          <a:cs typeface="Consolas"/>
                          <a:sym typeface="Consolas"/>
                        </a:rPr>
                      </a:br>
                      <a:r>
                        <a:rPr b="1" lang="ko" sz="750">
                          <a:solidFill>
                            <a:srgbClr val="00193A"/>
                          </a:solidFill>
                          <a:highlight>
                            <a:srgbClr val="EAEEF3"/>
                          </a:highlight>
                          <a:latin typeface="Consolas"/>
                          <a:ea typeface="Consolas"/>
                          <a:cs typeface="Consolas"/>
                          <a:sym typeface="Consolas"/>
                        </a:rPr>
                        <a:t>from</a:t>
                      </a:r>
                      <a:r>
                        <a:rPr lang="ko" sz="750">
                          <a:solidFill>
                            <a:srgbClr val="00193A"/>
                          </a:solidFill>
                          <a:highlight>
                            <a:srgbClr val="EAEEF3"/>
                          </a:highlight>
                          <a:latin typeface="Consolas"/>
                          <a:ea typeface="Consolas"/>
                          <a:cs typeface="Consolas"/>
                          <a:sym typeface="Consolas"/>
                        </a:rPr>
                        <a:t> workalendar.asia </a:t>
                      </a:r>
                      <a:r>
                        <a:rPr b="1" lang="ko" sz="750">
                          <a:solidFill>
                            <a:srgbClr val="00193A"/>
                          </a:solidFill>
                          <a:highlight>
                            <a:srgbClr val="EAEEF3"/>
                          </a:highlight>
                          <a:latin typeface="Consolas"/>
                          <a:ea typeface="Consolas"/>
                          <a:cs typeface="Consolas"/>
                          <a:sym typeface="Consolas"/>
                        </a:rPr>
                        <a:t>import</a:t>
                      </a:r>
                      <a:r>
                        <a:rPr lang="ko" sz="750">
                          <a:solidFill>
                            <a:srgbClr val="00193A"/>
                          </a:solidFill>
                          <a:highlight>
                            <a:srgbClr val="EAEEF3"/>
                          </a:highlight>
                          <a:latin typeface="Consolas"/>
                          <a:ea typeface="Consolas"/>
                          <a:cs typeface="Consolas"/>
                          <a:sym typeface="Consolas"/>
                        </a:rPr>
                        <a:t> SouthKorea</a:t>
                      </a:r>
                      <a:br>
                        <a:rPr lang="ko" sz="750">
                          <a:solidFill>
                            <a:srgbClr val="00193A"/>
                          </a:solidFill>
                          <a:highlight>
                            <a:srgbClr val="EAEEF3"/>
                          </a:highlight>
                          <a:latin typeface="Consolas"/>
                          <a:ea typeface="Consolas"/>
                          <a:cs typeface="Consolas"/>
                          <a:sym typeface="Consolas"/>
                        </a:rPr>
                      </a:br>
                      <a:br>
                        <a:rPr lang="ko" sz="750">
                          <a:solidFill>
                            <a:srgbClr val="00193A"/>
                          </a:solidFill>
                          <a:highlight>
                            <a:srgbClr val="EAEEF3"/>
                          </a:highlight>
                          <a:latin typeface="Consolas"/>
                          <a:ea typeface="Consolas"/>
                          <a:cs typeface="Consolas"/>
                          <a:sym typeface="Consolas"/>
                        </a:rPr>
                      </a:br>
                      <a:r>
                        <a:rPr lang="ko" sz="750">
                          <a:solidFill>
                            <a:srgbClr val="00193A"/>
                          </a:solidFill>
                          <a:highlight>
                            <a:srgbClr val="EAEEF3"/>
                          </a:highlight>
                          <a:latin typeface="Consolas"/>
                          <a:ea typeface="Consolas"/>
                          <a:cs typeface="Consolas"/>
                          <a:sym typeface="Consolas"/>
                        </a:rPr>
                        <a:t>st = </a:t>
                      </a:r>
                      <a:r>
                        <a:rPr lang="ko" sz="750">
                          <a:solidFill>
                            <a:srgbClr val="0048AB"/>
                          </a:solidFill>
                          <a:highlight>
                            <a:srgbClr val="EAEEF3"/>
                          </a:highlight>
                          <a:latin typeface="Consolas"/>
                          <a:ea typeface="Consolas"/>
                          <a:cs typeface="Consolas"/>
                          <a:sym typeface="Consolas"/>
                        </a:rPr>
                        <a:t>'2015-12-28'</a:t>
                      </a:r>
                      <a:r>
                        <a:rPr lang="ko" sz="750">
                          <a:solidFill>
                            <a:srgbClr val="00193A"/>
                          </a:solidFill>
                          <a:highlight>
                            <a:srgbClr val="EAEEF3"/>
                          </a:highlight>
                          <a:latin typeface="Consolas"/>
                          <a:ea typeface="Consolas"/>
                          <a:cs typeface="Consolas"/>
                          <a:sym typeface="Consolas"/>
                        </a:rPr>
                        <a:t>	 </a:t>
                      </a:r>
                      <a:r>
                        <a:rPr lang="ko" sz="750">
                          <a:solidFill>
                            <a:srgbClr val="738191"/>
                          </a:solidFill>
                          <a:highlight>
                            <a:srgbClr val="EAEEF3"/>
                          </a:highlight>
                          <a:latin typeface="Consolas"/>
                          <a:ea typeface="Consolas"/>
                          <a:cs typeface="Consolas"/>
                          <a:sym typeface="Consolas"/>
                        </a:rPr>
                        <a:t># train 시작일</a:t>
                      </a:r>
                      <a:br>
                        <a:rPr lang="ko" sz="750">
                          <a:solidFill>
                            <a:srgbClr val="00193A"/>
                          </a:solidFill>
                          <a:highlight>
                            <a:srgbClr val="EAEEF3"/>
                          </a:highlight>
                          <a:latin typeface="Consolas"/>
                          <a:ea typeface="Consolas"/>
                          <a:cs typeface="Consolas"/>
                          <a:sym typeface="Consolas"/>
                        </a:rPr>
                      </a:br>
                      <a:r>
                        <a:rPr lang="ko" sz="750">
                          <a:solidFill>
                            <a:srgbClr val="00193A"/>
                          </a:solidFill>
                          <a:highlight>
                            <a:srgbClr val="EAEEF3"/>
                          </a:highlight>
                          <a:latin typeface="Consolas"/>
                          <a:ea typeface="Consolas"/>
                          <a:cs typeface="Consolas"/>
                          <a:sym typeface="Consolas"/>
                        </a:rPr>
                        <a:t>ed = </a:t>
                      </a:r>
                      <a:r>
                        <a:rPr lang="ko" sz="750">
                          <a:solidFill>
                            <a:srgbClr val="0048AB"/>
                          </a:solidFill>
                          <a:highlight>
                            <a:srgbClr val="EAEEF3"/>
                          </a:highlight>
                          <a:latin typeface="Consolas"/>
                          <a:ea typeface="Consolas"/>
                          <a:cs typeface="Consolas"/>
                          <a:sym typeface="Consolas"/>
                        </a:rPr>
                        <a:t>'2021-06-28'</a:t>
                      </a:r>
                      <a:r>
                        <a:rPr lang="ko" sz="750">
                          <a:solidFill>
                            <a:srgbClr val="00193A"/>
                          </a:solidFill>
                          <a:highlight>
                            <a:srgbClr val="EAEEF3"/>
                          </a:highlight>
                          <a:latin typeface="Consolas"/>
                          <a:ea typeface="Consolas"/>
                          <a:cs typeface="Consolas"/>
                          <a:sym typeface="Consolas"/>
                        </a:rPr>
                        <a:t> </a:t>
                      </a:r>
                      <a:r>
                        <a:rPr lang="ko" sz="750">
                          <a:solidFill>
                            <a:srgbClr val="738191"/>
                          </a:solidFill>
                          <a:highlight>
                            <a:srgbClr val="EAEEF3"/>
                          </a:highlight>
                          <a:latin typeface="Consolas"/>
                          <a:ea typeface="Consolas"/>
                          <a:cs typeface="Consolas"/>
                          <a:sym typeface="Consolas"/>
                        </a:rPr>
                        <a:t># test 종료일</a:t>
                      </a:r>
                      <a:br>
                        <a:rPr lang="ko" sz="750">
                          <a:solidFill>
                            <a:srgbClr val="00193A"/>
                          </a:solidFill>
                          <a:highlight>
                            <a:srgbClr val="EAEEF3"/>
                          </a:highlight>
                          <a:latin typeface="Consolas"/>
                          <a:ea typeface="Consolas"/>
                          <a:cs typeface="Consolas"/>
                          <a:sym typeface="Consolas"/>
                        </a:rPr>
                      </a:br>
                      <a:r>
                        <a:rPr lang="ko" sz="750">
                          <a:solidFill>
                            <a:srgbClr val="00193A"/>
                          </a:solidFill>
                          <a:highlight>
                            <a:srgbClr val="EAEEF3"/>
                          </a:highlight>
                          <a:latin typeface="Consolas"/>
                          <a:ea typeface="Consolas"/>
                          <a:cs typeface="Consolas"/>
                          <a:sym typeface="Consolas"/>
                        </a:rPr>
                        <a:t>ed = (DT.strptime(ed,</a:t>
                      </a:r>
                      <a:r>
                        <a:rPr lang="ko" sz="750">
                          <a:solidFill>
                            <a:srgbClr val="0048AB"/>
                          </a:solidFill>
                          <a:highlight>
                            <a:srgbClr val="EAEEF3"/>
                          </a:highlight>
                          <a:latin typeface="Consolas"/>
                          <a:ea typeface="Consolas"/>
                          <a:cs typeface="Consolas"/>
                          <a:sym typeface="Consolas"/>
                        </a:rPr>
                        <a:t>'%Y-%m-%d'</a:t>
                      </a:r>
                      <a:r>
                        <a:rPr lang="ko" sz="750">
                          <a:solidFill>
                            <a:srgbClr val="00193A"/>
                          </a:solidFill>
                          <a:highlight>
                            <a:srgbClr val="EAEEF3"/>
                          </a:highlight>
                          <a:latin typeface="Consolas"/>
                          <a:ea typeface="Consolas"/>
                          <a:cs typeface="Consolas"/>
                          <a:sym typeface="Consolas"/>
                        </a:rPr>
                        <a:t>)+TD(days=7)).strftime(</a:t>
                      </a:r>
                      <a:r>
                        <a:rPr lang="ko" sz="750">
                          <a:solidFill>
                            <a:srgbClr val="0048AB"/>
                          </a:solidFill>
                          <a:highlight>
                            <a:srgbClr val="EAEEF3"/>
                          </a:highlight>
                          <a:latin typeface="Consolas"/>
                          <a:ea typeface="Consolas"/>
                          <a:cs typeface="Consolas"/>
                          <a:sym typeface="Consolas"/>
                        </a:rPr>
                        <a:t>"%Y-%m-%d"</a:t>
                      </a:r>
                      <a:r>
                        <a:rPr lang="ko" sz="750">
                          <a:solidFill>
                            <a:srgbClr val="00193A"/>
                          </a:solidFill>
                          <a:highlight>
                            <a:srgbClr val="EAEEF3"/>
                          </a:highlight>
                          <a:latin typeface="Consolas"/>
                          <a:ea typeface="Consolas"/>
                          <a:cs typeface="Consolas"/>
                          <a:sym typeface="Consolas"/>
                        </a:rPr>
                        <a:t>)</a:t>
                      </a:r>
                      <a:br>
                        <a:rPr lang="ko" sz="750">
                          <a:solidFill>
                            <a:srgbClr val="00193A"/>
                          </a:solidFill>
                          <a:highlight>
                            <a:srgbClr val="EAEEF3"/>
                          </a:highlight>
                          <a:latin typeface="Consolas"/>
                          <a:ea typeface="Consolas"/>
                          <a:cs typeface="Consolas"/>
                          <a:sym typeface="Consolas"/>
                        </a:rPr>
                      </a:br>
                      <a:br>
                        <a:rPr lang="ko" sz="750">
                          <a:solidFill>
                            <a:srgbClr val="00193A"/>
                          </a:solidFill>
                          <a:highlight>
                            <a:srgbClr val="EAEEF3"/>
                          </a:highlight>
                          <a:latin typeface="Consolas"/>
                          <a:ea typeface="Consolas"/>
                          <a:cs typeface="Consolas"/>
                          <a:sym typeface="Consolas"/>
                        </a:rPr>
                      </a:br>
                      <a:r>
                        <a:rPr lang="ko" sz="750">
                          <a:solidFill>
                            <a:srgbClr val="00193A"/>
                          </a:solidFill>
                          <a:highlight>
                            <a:srgbClr val="EAEEF3"/>
                          </a:highlight>
                          <a:latin typeface="Consolas"/>
                          <a:ea typeface="Consolas"/>
                          <a:cs typeface="Consolas"/>
                          <a:sym typeface="Consolas"/>
                        </a:rPr>
                        <a:t>nycal = NewYork() </a:t>
                      </a:r>
                      <a:r>
                        <a:rPr lang="ko" sz="750">
                          <a:solidFill>
                            <a:srgbClr val="738191"/>
                          </a:solidFill>
                          <a:highlight>
                            <a:srgbClr val="EAEEF3"/>
                          </a:highlight>
                          <a:latin typeface="Consolas"/>
                          <a:ea typeface="Consolas"/>
                          <a:cs typeface="Consolas"/>
                          <a:sym typeface="Consolas"/>
                        </a:rPr>
                        <a:t># 뉴욕주 달력 호출</a:t>
                      </a:r>
                      <a:br>
                        <a:rPr lang="ko" sz="750">
                          <a:solidFill>
                            <a:srgbClr val="00193A"/>
                          </a:solidFill>
                          <a:highlight>
                            <a:srgbClr val="EAEEF3"/>
                          </a:highlight>
                          <a:latin typeface="Consolas"/>
                          <a:ea typeface="Consolas"/>
                          <a:cs typeface="Consolas"/>
                          <a:sym typeface="Consolas"/>
                        </a:rPr>
                      </a:br>
                      <a:r>
                        <a:rPr lang="ko" sz="750">
                          <a:solidFill>
                            <a:srgbClr val="00193A"/>
                          </a:solidFill>
                          <a:highlight>
                            <a:srgbClr val="EAEEF3"/>
                          </a:highlight>
                          <a:latin typeface="Consolas"/>
                          <a:ea typeface="Consolas"/>
                          <a:cs typeface="Consolas"/>
                          <a:sym typeface="Consolas"/>
                        </a:rPr>
                        <a:t>krcal = SouthKorea() </a:t>
                      </a:r>
                      <a:r>
                        <a:rPr lang="ko" sz="750">
                          <a:solidFill>
                            <a:srgbClr val="738191"/>
                          </a:solidFill>
                          <a:highlight>
                            <a:srgbClr val="EAEEF3"/>
                          </a:highlight>
                          <a:latin typeface="Consolas"/>
                          <a:ea typeface="Consolas"/>
                          <a:cs typeface="Consolas"/>
                          <a:sym typeface="Consolas"/>
                        </a:rPr>
                        <a:t># 한국 달력 호출 </a:t>
                      </a:r>
                      <a:br>
                        <a:rPr lang="ko" sz="750">
                          <a:solidFill>
                            <a:srgbClr val="00193A"/>
                          </a:solidFill>
                          <a:highlight>
                            <a:srgbClr val="EAEEF3"/>
                          </a:highlight>
                          <a:latin typeface="Consolas"/>
                          <a:ea typeface="Consolas"/>
                          <a:cs typeface="Consolas"/>
                          <a:sym typeface="Consolas"/>
                        </a:rPr>
                      </a:br>
                      <a:br>
                        <a:rPr lang="ko" sz="750">
                          <a:solidFill>
                            <a:srgbClr val="00193A"/>
                          </a:solidFill>
                          <a:highlight>
                            <a:srgbClr val="EAEEF3"/>
                          </a:highlight>
                          <a:latin typeface="Consolas"/>
                          <a:ea typeface="Consolas"/>
                          <a:cs typeface="Consolas"/>
                          <a:sym typeface="Consolas"/>
                        </a:rPr>
                      </a:br>
                      <a:r>
                        <a:rPr b="1" lang="ko" sz="750">
                          <a:solidFill>
                            <a:srgbClr val="00193A"/>
                          </a:solidFill>
                          <a:highlight>
                            <a:srgbClr val="EAEEF3"/>
                          </a:highlight>
                          <a:latin typeface="Consolas"/>
                          <a:ea typeface="Consolas"/>
                          <a:cs typeface="Consolas"/>
                          <a:sym typeface="Consolas"/>
                        </a:rPr>
                        <a:t>def</a:t>
                      </a:r>
                      <a:r>
                        <a:rPr lang="ko" sz="750">
                          <a:solidFill>
                            <a:srgbClr val="00193A"/>
                          </a:solidFill>
                          <a:highlight>
                            <a:srgbClr val="EAEEF3"/>
                          </a:highlight>
                          <a:latin typeface="Consolas"/>
                          <a:ea typeface="Consolas"/>
                          <a:cs typeface="Consolas"/>
                          <a:sym typeface="Consolas"/>
                        </a:rPr>
                        <a:t> </a:t>
                      </a:r>
                      <a:r>
                        <a:rPr b="1" lang="ko" sz="750">
                          <a:solidFill>
                            <a:srgbClr val="0048AB"/>
                          </a:solidFill>
                          <a:highlight>
                            <a:srgbClr val="EAEEF3"/>
                          </a:highlight>
                          <a:latin typeface="Consolas"/>
                          <a:ea typeface="Consolas"/>
                          <a:cs typeface="Consolas"/>
                          <a:sym typeface="Consolas"/>
                        </a:rPr>
                        <a:t>HDate_HDay</a:t>
                      </a:r>
                      <a:r>
                        <a:rPr lang="ko" sz="750">
                          <a:solidFill>
                            <a:srgbClr val="00193A"/>
                          </a:solidFill>
                          <a:highlight>
                            <a:srgbClr val="EAEEF3"/>
                          </a:highlight>
                          <a:latin typeface="Consolas"/>
                          <a:ea typeface="Consolas"/>
                          <a:cs typeface="Consolas"/>
                          <a:sym typeface="Consolas"/>
                        </a:rPr>
                        <a:t>(cal_name, start_date, end_date):</a:t>
                      </a:r>
                      <a:br>
                        <a:rPr lang="ko" sz="750">
                          <a:solidFill>
                            <a:srgbClr val="00193A"/>
                          </a:solidFill>
                          <a:highlight>
                            <a:srgbClr val="EAEEF3"/>
                          </a:highlight>
                          <a:latin typeface="Consolas"/>
                          <a:ea typeface="Consolas"/>
                          <a:cs typeface="Consolas"/>
                          <a:sym typeface="Consolas"/>
                        </a:rPr>
                      </a:br>
                      <a:r>
                        <a:rPr lang="ko" sz="750">
                          <a:solidFill>
                            <a:srgbClr val="00193A"/>
                          </a:solidFill>
                          <a:highlight>
                            <a:srgbClr val="EAEEF3"/>
                          </a:highlight>
                          <a:latin typeface="Consolas"/>
                          <a:ea typeface="Consolas"/>
                          <a:cs typeface="Consolas"/>
                          <a:sym typeface="Consolas"/>
                        </a:rPr>
                        <a:t> start_year = int(start_date.split(</a:t>
                      </a:r>
                      <a:r>
                        <a:rPr lang="ko" sz="750">
                          <a:solidFill>
                            <a:srgbClr val="0048AB"/>
                          </a:solidFill>
                          <a:highlight>
                            <a:srgbClr val="EAEEF3"/>
                          </a:highlight>
                          <a:latin typeface="Consolas"/>
                          <a:ea typeface="Consolas"/>
                          <a:cs typeface="Consolas"/>
                          <a:sym typeface="Consolas"/>
                        </a:rPr>
                        <a:t>'-'</a:t>
                      </a:r>
                      <a:r>
                        <a:rPr lang="ko" sz="750">
                          <a:solidFill>
                            <a:srgbClr val="00193A"/>
                          </a:solidFill>
                          <a:highlight>
                            <a:srgbClr val="EAEEF3"/>
                          </a:highlight>
                          <a:latin typeface="Consolas"/>
                          <a:ea typeface="Consolas"/>
                          <a:cs typeface="Consolas"/>
                          <a:sym typeface="Consolas"/>
                        </a:rPr>
                        <a:t>)[0])</a:t>
                      </a:r>
                      <a:br>
                        <a:rPr lang="ko" sz="750">
                          <a:solidFill>
                            <a:srgbClr val="00193A"/>
                          </a:solidFill>
                          <a:highlight>
                            <a:srgbClr val="EAEEF3"/>
                          </a:highlight>
                          <a:latin typeface="Consolas"/>
                          <a:ea typeface="Consolas"/>
                          <a:cs typeface="Consolas"/>
                          <a:sym typeface="Consolas"/>
                        </a:rPr>
                      </a:br>
                      <a:r>
                        <a:rPr lang="ko" sz="750">
                          <a:solidFill>
                            <a:srgbClr val="00193A"/>
                          </a:solidFill>
                          <a:highlight>
                            <a:srgbClr val="EAEEF3"/>
                          </a:highlight>
                          <a:latin typeface="Consolas"/>
                          <a:ea typeface="Consolas"/>
                          <a:cs typeface="Consolas"/>
                          <a:sym typeface="Consolas"/>
                        </a:rPr>
                        <a:t> end_year = int(end_date.split(</a:t>
                      </a:r>
                      <a:r>
                        <a:rPr lang="ko" sz="750">
                          <a:solidFill>
                            <a:srgbClr val="0048AB"/>
                          </a:solidFill>
                          <a:highlight>
                            <a:srgbClr val="EAEEF3"/>
                          </a:highlight>
                          <a:latin typeface="Consolas"/>
                          <a:ea typeface="Consolas"/>
                          <a:cs typeface="Consolas"/>
                          <a:sym typeface="Consolas"/>
                        </a:rPr>
                        <a:t>'-'</a:t>
                      </a:r>
                      <a:r>
                        <a:rPr lang="ko" sz="750">
                          <a:solidFill>
                            <a:srgbClr val="00193A"/>
                          </a:solidFill>
                          <a:highlight>
                            <a:srgbClr val="EAEEF3"/>
                          </a:highlight>
                          <a:latin typeface="Consolas"/>
                          <a:ea typeface="Consolas"/>
                          <a:cs typeface="Consolas"/>
                          <a:sym typeface="Consolas"/>
                        </a:rPr>
                        <a:t>)[0])</a:t>
                      </a:r>
                      <a:br>
                        <a:rPr lang="ko" sz="750">
                          <a:solidFill>
                            <a:srgbClr val="00193A"/>
                          </a:solidFill>
                          <a:highlight>
                            <a:srgbClr val="EAEEF3"/>
                          </a:highlight>
                          <a:latin typeface="Consolas"/>
                          <a:ea typeface="Consolas"/>
                          <a:cs typeface="Consolas"/>
                          <a:sym typeface="Consolas"/>
                        </a:rPr>
                      </a:br>
                      <a:br>
                        <a:rPr lang="ko" sz="750">
                          <a:solidFill>
                            <a:srgbClr val="00193A"/>
                          </a:solidFill>
                          <a:highlight>
                            <a:srgbClr val="EAEEF3"/>
                          </a:highlight>
                          <a:latin typeface="Consolas"/>
                          <a:ea typeface="Consolas"/>
                          <a:cs typeface="Consolas"/>
                          <a:sym typeface="Consolas"/>
                        </a:rPr>
                      </a:br>
                      <a:r>
                        <a:rPr lang="ko" sz="750">
                          <a:solidFill>
                            <a:srgbClr val="00193A"/>
                          </a:solidFill>
                          <a:highlight>
                            <a:srgbClr val="EAEEF3"/>
                          </a:highlight>
                          <a:latin typeface="Consolas"/>
                          <a:ea typeface="Consolas"/>
                          <a:cs typeface="Consolas"/>
                          <a:sym typeface="Consolas"/>
                        </a:rPr>
                        <a:t> hdates, hdays = [], []</a:t>
                      </a:r>
                      <a:br>
                        <a:rPr lang="ko" sz="750">
                          <a:solidFill>
                            <a:srgbClr val="00193A"/>
                          </a:solidFill>
                          <a:highlight>
                            <a:srgbClr val="EAEEF3"/>
                          </a:highlight>
                          <a:latin typeface="Consolas"/>
                          <a:ea typeface="Consolas"/>
                          <a:cs typeface="Consolas"/>
                          <a:sym typeface="Consolas"/>
                        </a:rPr>
                      </a:br>
                      <a:br>
                        <a:rPr lang="ko" sz="750">
                          <a:solidFill>
                            <a:srgbClr val="00193A"/>
                          </a:solidFill>
                          <a:highlight>
                            <a:srgbClr val="EAEEF3"/>
                          </a:highlight>
                          <a:latin typeface="Consolas"/>
                          <a:ea typeface="Consolas"/>
                          <a:cs typeface="Consolas"/>
                          <a:sym typeface="Consolas"/>
                        </a:rPr>
                      </a:br>
                      <a:r>
                        <a:rPr lang="ko" sz="750">
                          <a:solidFill>
                            <a:srgbClr val="00193A"/>
                          </a:solidFill>
                          <a:highlight>
                            <a:srgbClr val="EAEEF3"/>
                          </a:highlight>
                          <a:latin typeface="Consolas"/>
                          <a:ea typeface="Consolas"/>
                          <a:cs typeface="Consolas"/>
                          <a:sym typeface="Consolas"/>
                        </a:rPr>
                        <a:t> </a:t>
                      </a:r>
                      <a:r>
                        <a:rPr b="1" lang="ko" sz="750">
                          <a:solidFill>
                            <a:srgbClr val="00193A"/>
                          </a:solidFill>
                          <a:highlight>
                            <a:srgbClr val="EAEEF3"/>
                          </a:highlight>
                          <a:latin typeface="Consolas"/>
                          <a:ea typeface="Consolas"/>
                          <a:cs typeface="Consolas"/>
                          <a:sym typeface="Consolas"/>
                        </a:rPr>
                        <a:t>for</a:t>
                      </a:r>
                      <a:r>
                        <a:rPr lang="ko" sz="750">
                          <a:solidFill>
                            <a:srgbClr val="00193A"/>
                          </a:solidFill>
                          <a:highlight>
                            <a:srgbClr val="EAEEF3"/>
                          </a:highlight>
                          <a:latin typeface="Consolas"/>
                          <a:ea typeface="Consolas"/>
                          <a:cs typeface="Consolas"/>
                          <a:sym typeface="Consolas"/>
                        </a:rPr>
                        <a:t> yrs </a:t>
                      </a:r>
                      <a:r>
                        <a:rPr b="1" lang="ko" sz="750">
                          <a:solidFill>
                            <a:srgbClr val="00193A"/>
                          </a:solidFill>
                          <a:highlight>
                            <a:srgbClr val="EAEEF3"/>
                          </a:highlight>
                          <a:latin typeface="Consolas"/>
                          <a:ea typeface="Consolas"/>
                          <a:cs typeface="Consolas"/>
                          <a:sym typeface="Consolas"/>
                        </a:rPr>
                        <a:t>in</a:t>
                      </a:r>
                      <a:r>
                        <a:rPr lang="ko" sz="750">
                          <a:solidFill>
                            <a:srgbClr val="00193A"/>
                          </a:solidFill>
                          <a:highlight>
                            <a:srgbClr val="EAEEF3"/>
                          </a:highlight>
                          <a:latin typeface="Consolas"/>
                          <a:ea typeface="Consolas"/>
                          <a:cs typeface="Consolas"/>
                          <a:sym typeface="Consolas"/>
                        </a:rPr>
                        <a:t> range(start_year, end_year+1):</a:t>
                      </a:r>
                      <a:br>
                        <a:rPr lang="ko" sz="750">
                          <a:solidFill>
                            <a:srgbClr val="00193A"/>
                          </a:solidFill>
                          <a:highlight>
                            <a:srgbClr val="EAEEF3"/>
                          </a:highlight>
                          <a:latin typeface="Consolas"/>
                          <a:ea typeface="Consolas"/>
                          <a:cs typeface="Consolas"/>
                          <a:sym typeface="Consolas"/>
                        </a:rPr>
                      </a:br>
                      <a:r>
                        <a:rPr lang="ko" sz="750">
                          <a:solidFill>
                            <a:srgbClr val="00193A"/>
                          </a:solidFill>
                          <a:highlight>
                            <a:srgbClr val="EAEEF3"/>
                          </a:highlight>
                          <a:latin typeface="Consolas"/>
                          <a:ea typeface="Consolas"/>
                          <a:cs typeface="Consolas"/>
                          <a:sym typeface="Consolas"/>
                        </a:rPr>
                        <a:t>   holidays = cal_name.holidays(yrs)</a:t>
                      </a:r>
                      <a:br>
                        <a:rPr lang="ko" sz="750">
                          <a:solidFill>
                            <a:srgbClr val="00193A"/>
                          </a:solidFill>
                          <a:highlight>
                            <a:srgbClr val="EAEEF3"/>
                          </a:highlight>
                          <a:latin typeface="Consolas"/>
                          <a:ea typeface="Consolas"/>
                          <a:cs typeface="Consolas"/>
                          <a:sym typeface="Consolas"/>
                        </a:rPr>
                      </a:br>
                      <a:r>
                        <a:rPr lang="ko" sz="750">
                          <a:solidFill>
                            <a:srgbClr val="00193A"/>
                          </a:solidFill>
                          <a:highlight>
                            <a:srgbClr val="EAEEF3"/>
                          </a:highlight>
                          <a:latin typeface="Consolas"/>
                          <a:ea typeface="Consolas"/>
                          <a:cs typeface="Consolas"/>
                          <a:sym typeface="Consolas"/>
                        </a:rPr>
                        <a:t>   </a:t>
                      </a:r>
                      <a:r>
                        <a:rPr b="1" lang="ko" sz="750">
                          <a:solidFill>
                            <a:srgbClr val="00193A"/>
                          </a:solidFill>
                          <a:highlight>
                            <a:srgbClr val="EAEEF3"/>
                          </a:highlight>
                          <a:latin typeface="Consolas"/>
                          <a:ea typeface="Consolas"/>
                          <a:cs typeface="Consolas"/>
                          <a:sym typeface="Consolas"/>
                        </a:rPr>
                        <a:t>for</a:t>
                      </a:r>
                      <a:r>
                        <a:rPr lang="ko" sz="750">
                          <a:solidFill>
                            <a:srgbClr val="00193A"/>
                          </a:solidFill>
                          <a:highlight>
                            <a:srgbClr val="EAEEF3"/>
                          </a:highlight>
                          <a:latin typeface="Consolas"/>
                          <a:ea typeface="Consolas"/>
                          <a:cs typeface="Consolas"/>
                          <a:sym typeface="Consolas"/>
                        </a:rPr>
                        <a:t> h </a:t>
                      </a:r>
                      <a:r>
                        <a:rPr b="1" lang="ko" sz="750">
                          <a:solidFill>
                            <a:srgbClr val="00193A"/>
                          </a:solidFill>
                          <a:highlight>
                            <a:srgbClr val="EAEEF3"/>
                          </a:highlight>
                          <a:latin typeface="Consolas"/>
                          <a:ea typeface="Consolas"/>
                          <a:cs typeface="Consolas"/>
                          <a:sym typeface="Consolas"/>
                        </a:rPr>
                        <a:t>in</a:t>
                      </a:r>
                      <a:r>
                        <a:rPr lang="ko" sz="750">
                          <a:solidFill>
                            <a:srgbClr val="00193A"/>
                          </a:solidFill>
                          <a:highlight>
                            <a:srgbClr val="EAEEF3"/>
                          </a:highlight>
                          <a:latin typeface="Consolas"/>
                          <a:ea typeface="Consolas"/>
                          <a:cs typeface="Consolas"/>
                          <a:sym typeface="Consolas"/>
                        </a:rPr>
                        <a:t> holidays:</a:t>
                      </a:r>
                      <a:br>
                        <a:rPr lang="ko" sz="750">
                          <a:solidFill>
                            <a:srgbClr val="00193A"/>
                          </a:solidFill>
                          <a:highlight>
                            <a:srgbClr val="EAEEF3"/>
                          </a:highlight>
                          <a:latin typeface="Consolas"/>
                          <a:ea typeface="Consolas"/>
                          <a:cs typeface="Consolas"/>
                          <a:sym typeface="Consolas"/>
                        </a:rPr>
                      </a:br>
                      <a:r>
                        <a:rPr lang="ko" sz="750">
                          <a:solidFill>
                            <a:srgbClr val="00193A"/>
                          </a:solidFill>
                          <a:highlight>
                            <a:srgbClr val="EAEEF3"/>
                          </a:highlight>
                          <a:latin typeface="Consolas"/>
                          <a:ea typeface="Consolas"/>
                          <a:cs typeface="Consolas"/>
                          <a:sym typeface="Consolas"/>
                        </a:rPr>
                        <a:t>     hdates.append(h[0])</a:t>
                      </a:r>
                      <a:br>
                        <a:rPr lang="ko" sz="750">
                          <a:solidFill>
                            <a:srgbClr val="00193A"/>
                          </a:solidFill>
                          <a:highlight>
                            <a:srgbClr val="EAEEF3"/>
                          </a:highlight>
                          <a:latin typeface="Consolas"/>
                          <a:ea typeface="Consolas"/>
                          <a:cs typeface="Consolas"/>
                          <a:sym typeface="Consolas"/>
                        </a:rPr>
                      </a:br>
                      <a:r>
                        <a:rPr lang="ko" sz="750">
                          <a:solidFill>
                            <a:srgbClr val="00193A"/>
                          </a:solidFill>
                          <a:highlight>
                            <a:srgbClr val="EAEEF3"/>
                          </a:highlight>
                          <a:latin typeface="Consolas"/>
                          <a:ea typeface="Consolas"/>
                          <a:cs typeface="Consolas"/>
                          <a:sym typeface="Consolas"/>
                        </a:rPr>
                        <a:t>     hdays.append(h[1])</a:t>
                      </a:r>
                      <a:br>
                        <a:rPr lang="ko" sz="750">
                          <a:solidFill>
                            <a:srgbClr val="00193A"/>
                          </a:solidFill>
                          <a:highlight>
                            <a:srgbClr val="EAEEF3"/>
                          </a:highlight>
                          <a:latin typeface="Consolas"/>
                          <a:ea typeface="Consolas"/>
                          <a:cs typeface="Consolas"/>
                          <a:sym typeface="Consolas"/>
                        </a:rPr>
                      </a:br>
                      <a:r>
                        <a:rPr lang="ko" sz="750">
                          <a:solidFill>
                            <a:srgbClr val="00193A"/>
                          </a:solidFill>
                          <a:highlight>
                            <a:srgbClr val="EAEEF3"/>
                          </a:highlight>
                          <a:latin typeface="Consolas"/>
                          <a:ea typeface="Consolas"/>
                          <a:cs typeface="Consolas"/>
                          <a:sym typeface="Consolas"/>
                        </a:rPr>
                        <a:t> </a:t>
                      </a:r>
                      <a:r>
                        <a:rPr b="1" lang="ko" sz="750">
                          <a:solidFill>
                            <a:srgbClr val="00193A"/>
                          </a:solidFill>
                          <a:highlight>
                            <a:srgbClr val="EAEEF3"/>
                          </a:highlight>
                          <a:latin typeface="Consolas"/>
                          <a:ea typeface="Consolas"/>
                          <a:cs typeface="Consolas"/>
                          <a:sym typeface="Consolas"/>
                        </a:rPr>
                        <a:t>return</a:t>
                      </a:r>
                      <a:r>
                        <a:rPr lang="ko" sz="750">
                          <a:solidFill>
                            <a:srgbClr val="00193A"/>
                          </a:solidFill>
                          <a:highlight>
                            <a:srgbClr val="EAEEF3"/>
                          </a:highlight>
                          <a:latin typeface="Consolas"/>
                          <a:ea typeface="Consolas"/>
                          <a:cs typeface="Consolas"/>
                          <a:sym typeface="Consolas"/>
                        </a:rPr>
                        <a:t> hdates, hdays</a:t>
                      </a:r>
                      <a:br>
                        <a:rPr lang="ko" sz="750">
                          <a:solidFill>
                            <a:srgbClr val="00193A"/>
                          </a:solidFill>
                          <a:highlight>
                            <a:srgbClr val="EAEEF3"/>
                          </a:highlight>
                          <a:latin typeface="Consolas"/>
                          <a:ea typeface="Consolas"/>
                          <a:cs typeface="Consolas"/>
                          <a:sym typeface="Consolas"/>
                        </a:rPr>
                      </a:br>
                      <a:endParaRPr sz="750">
                        <a:solidFill>
                          <a:srgbClr val="00193A"/>
                        </a:solidFill>
                        <a:highlight>
                          <a:srgbClr val="EAEEF3"/>
                        </a:highlight>
                        <a:latin typeface="Consolas"/>
                        <a:ea typeface="Consolas"/>
                        <a:cs typeface="Consolas"/>
                        <a:sym typeface="Consolas"/>
                      </a:endParaRPr>
                    </a:p>
                    <a:p>
                      <a:pPr indent="0" lvl="0" marL="0" rtl="0" algn="l">
                        <a:lnSpc>
                          <a:spcPct val="115000"/>
                        </a:lnSpc>
                        <a:spcBef>
                          <a:spcPts val="0"/>
                        </a:spcBef>
                        <a:spcAft>
                          <a:spcPts val="0"/>
                        </a:spcAft>
                        <a:buNone/>
                      </a:pPr>
                      <a:r>
                        <a:rPr lang="ko" sz="750">
                          <a:solidFill>
                            <a:srgbClr val="00193A"/>
                          </a:solidFill>
                          <a:highlight>
                            <a:srgbClr val="EAEEF3"/>
                          </a:highlight>
                          <a:latin typeface="Consolas"/>
                          <a:ea typeface="Consolas"/>
                          <a:cs typeface="Consolas"/>
                          <a:sym typeface="Consolas"/>
                        </a:rPr>
                        <a:t># 각 달력의 공휴일명, 공휴일 생성</a:t>
                      </a:r>
                      <a:br>
                        <a:rPr lang="ko" sz="750">
                          <a:solidFill>
                            <a:srgbClr val="00193A"/>
                          </a:solidFill>
                          <a:highlight>
                            <a:srgbClr val="EAEEF3"/>
                          </a:highlight>
                          <a:latin typeface="Consolas"/>
                          <a:ea typeface="Consolas"/>
                          <a:cs typeface="Consolas"/>
                          <a:sym typeface="Consolas"/>
                        </a:rPr>
                      </a:br>
                      <a:r>
                        <a:rPr lang="ko" sz="750">
                          <a:solidFill>
                            <a:srgbClr val="00193A"/>
                          </a:solidFill>
                          <a:highlight>
                            <a:srgbClr val="EAEEF3"/>
                          </a:highlight>
                          <a:latin typeface="Consolas"/>
                          <a:ea typeface="Consolas"/>
                          <a:cs typeface="Consolas"/>
                          <a:sym typeface="Consolas"/>
                        </a:rPr>
                        <a:t>nyhdate, nyhdays = HDate_HDay(nycal, st, ed)</a:t>
                      </a:r>
                      <a:br>
                        <a:rPr lang="ko" sz="750">
                          <a:solidFill>
                            <a:srgbClr val="00193A"/>
                          </a:solidFill>
                          <a:highlight>
                            <a:srgbClr val="EAEEF3"/>
                          </a:highlight>
                          <a:latin typeface="Consolas"/>
                          <a:ea typeface="Consolas"/>
                          <a:cs typeface="Consolas"/>
                          <a:sym typeface="Consolas"/>
                        </a:rPr>
                      </a:br>
                      <a:r>
                        <a:rPr lang="ko" sz="750">
                          <a:solidFill>
                            <a:srgbClr val="00193A"/>
                          </a:solidFill>
                          <a:highlight>
                            <a:srgbClr val="EAEEF3"/>
                          </a:highlight>
                          <a:latin typeface="Consolas"/>
                          <a:ea typeface="Consolas"/>
                          <a:cs typeface="Consolas"/>
                          <a:sym typeface="Consolas"/>
                        </a:rPr>
                        <a:t>krhdate, krhdays = HDate_HDay(krcal, st, ed)</a:t>
                      </a:r>
                      <a:endParaRPr sz="750">
                        <a:solidFill>
                          <a:srgbClr val="00193A"/>
                        </a:solidFill>
                        <a:highlight>
                          <a:srgbClr val="EAEEF3"/>
                        </a:highlight>
                        <a:latin typeface="Consolas"/>
                        <a:ea typeface="Consolas"/>
                        <a:cs typeface="Consolas"/>
                        <a:sym typeface="Consolas"/>
                      </a:endParaRPr>
                    </a:p>
                  </a:txBody>
                  <a:tcPr marT="63500" marB="63500" marR="63500" marL="63500">
                    <a:solidFill>
                      <a:srgbClr val="EAEEF3"/>
                    </a:solidFill>
                  </a:tcPr>
                </a:tc>
              </a:tr>
            </a:tbl>
          </a:graphicData>
        </a:graphic>
      </p:graphicFrame>
      <p:graphicFrame>
        <p:nvGraphicFramePr>
          <p:cNvPr id="342" name="Google Shape;342;p43"/>
          <p:cNvGraphicFramePr/>
          <p:nvPr/>
        </p:nvGraphicFramePr>
        <p:xfrm>
          <a:off x="311700" y="1314875"/>
          <a:ext cx="3000000" cy="3000000"/>
        </p:xfrm>
        <a:graphic>
          <a:graphicData uri="http://schemas.openxmlformats.org/drawingml/2006/table">
            <a:tbl>
              <a:tblPr>
                <a:noFill/>
                <a:tableStyleId>{B96062C3-E3A7-40CA-8033-3A3770E8973B}</a:tableStyleId>
              </a:tblPr>
              <a:tblGrid>
                <a:gridCol w="8520600"/>
              </a:tblGrid>
              <a:tr h="781325">
                <a:tc>
                  <a:txBody>
                    <a:bodyPr/>
                    <a:lstStyle/>
                    <a:p>
                      <a:pPr indent="0" lvl="0" marL="0" rtl="0" algn="l">
                        <a:lnSpc>
                          <a:spcPct val="115000"/>
                        </a:lnSpc>
                        <a:spcBef>
                          <a:spcPts val="0"/>
                        </a:spcBef>
                        <a:spcAft>
                          <a:spcPts val="0"/>
                        </a:spcAft>
                        <a:buNone/>
                      </a:pPr>
                      <a:r>
                        <a:t/>
                      </a:r>
                      <a:endParaRPr sz="1050">
                        <a:solidFill>
                          <a:srgbClr val="738191"/>
                        </a:solidFill>
                        <a:highlight>
                          <a:srgbClr val="EAEEF3"/>
                        </a:highlight>
                        <a:latin typeface="Consolas"/>
                        <a:ea typeface="Consolas"/>
                        <a:cs typeface="Consolas"/>
                        <a:sym typeface="Consolas"/>
                      </a:endParaRPr>
                    </a:p>
                    <a:p>
                      <a:pPr indent="0" lvl="0" marL="0" rtl="0" algn="l">
                        <a:lnSpc>
                          <a:spcPct val="115000"/>
                        </a:lnSpc>
                        <a:spcBef>
                          <a:spcPts val="0"/>
                        </a:spcBef>
                        <a:spcAft>
                          <a:spcPts val="0"/>
                        </a:spcAft>
                        <a:buNone/>
                      </a:pPr>
                      <a:r>
                        <a:rPr lang="ko" sz="1050">
                          <a:solidFill>
                            <a:srgbClr val="738191"/>
                          </a:solidFill>
                          <a:highlight>
                            <a:srgbClr val="EAEEF3"/>
                          </a:highlight>
                          <a:latin typeface="Consolas"/>
                          <a:ea typeface="Consolas"/>
                          <a:cs typeface="Consolas"/>
                          <a:sym typeface="Consolas"/>
                        </a:rPr>
                        <a:t> </a:t>
                      </a:r>
                      <a:r>
                        <a:rPr lang="ko" sz="1050">
                          <a:solidFill>
                            <a:srgbClr val="738191"/>
                          </a:solidFill>
                          <a:highlight>
                            <a:srgbClr val="EAEEF3"/>
                          </a:highlight>
                          <a:latin typeface="Consolas"/>
                          <a:ea typeface="Consolas"/>
                          <a:cs typeface="Consolas"/>
                          <a:sym typeface="Consolas"/>
                        </a:rPr>
                        <a:t># 기준일, 어종, 상세어종으로만 입력받는 평가 데이터이기 때문에 글자</a:t>
                      </a:r>
                      <a:r>
                        <a:rPr lang="ko" sz="1050">
                          <a:solidFill>
                            <a:srgbClr val="738191"/>
                          </a:solidFill>
                          <a:highlight>
                            <a:srgbClr val="EAEEF3"/>
                          </a:highlight>
                          <a:latin typeface="Consolas"/>
                          <a:ea typeface="Consolas"/>
                          <a:cs typeface="Consolas"/>
                          <a:sym typeface="Consolas"/>
                        </a:rPr>
                        <a:t>로 들어간 변수는 수치화</a:t>
                      </a:r>
                      <a:endParaRPr sz="1050">
                        <a:solidFill>
                          <a:srgbClr val="738191"/>
                        </a:solidFill>
                        <a:highlight>
                          <a:srgbClr val="EAEEF3"/>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738191"/>
                        </a:solidFill>
                        <a:highlight>
                          <a:srgbClr val="EAEEF3"/>
                        </a:highlight>
                        <a:latin typeface="Consolas"/>
                        <a:ea typeface="Consolas"/>
                        <a:cs typeface="Consolas"/>
                        <a:sym typeface="Consolas"/>
                      </a:endParaRPr>
                    </a:p>
                    <a:p>
                      <a:pPr indent="0" lvl="0" marL="0" rtl="0" algn="l">
                        <a:lnSpc>
                          <a:spcPct val="115000"/>
                        </a:lnSpc>
                        <a:spcBef>
                          <a:spcPts val="0"/>
                        </a:spcBef>
                        <a:spcAft>
                          <a:spcPts val="0"/>
                        </a:spcAft>
                        <a:buNone/>
                      </a:pPr>
                      <a:r>
                        <a:rPr lang="ko" sz="1050">
                          <a:solidFill>
                            <a:srgbClr val="00193A"/>
                          </a:solidFill>
                          <a:highlight>
                            <a:srgbClr val="EAEEF3"/>
                          </a:highlight>
                          <a:latin typeface="Consolas"/>
                          <a:ea typeface="Consolas"/>
                          <a:cs typeface="Consolas"/>
                          <a:sym typeface="Consolas"/>
                        </a:rPr>
                        <a:t> </a:t>
                      </a:r>
                      <a:r>
                        <a:rPr lang="ko" sz="1050">
                          <a:solidFill>
                            <a:srgbClr val="00193A"/>
                          </a:solidFill>
                          <a:highlight>
                            <a:srgbClr val="EAEEF3"/>
                          </a:highlight>
                          <a:latin typeface="Consolas"/>
                          <a:ea typeface="Consolas"/>
                          <a:cs typeface="Consolas"/>
                          <a:sym typeface="Consolas"/>
                        </a:rPr>
                        <a:t>pivoted_train = (train[train[</a:t>
                      </a:r>
                      <a:r>
                        <a:rPr lang="ko" sz="1050">
                          <a:solidFill>
                            <a:srgbClr val="0048AB"/>
                          </a:solidFill>
                          <a:highlight>
                            <a:srgbClr val="EAEEF3"/>
                          </a:highlight>
                          <a:latin typeface="Consolas"/>
                          <a:ea typeface="Consolas"/>
                          <a:cs typeface="Consolas"/>
                          <a:sym typeface="Consolas"/>
                        </a:rPr>
                        <a:t>"상세어종"</a:t>
                      </a:r>
                      <a:r>
                        <a:rPr lang="ko" sz="1050">
                          <a:solidFill>
                            <a:srgbClr val="00193A"/>
                          </a:solidFill>
                          <a:highlight>
                            <a:srgbClr val="EAEEF3"/>
                          </a:highlight>
                          <a:latin typeface="Consolas"/>
                          <a:ea typeface="Consolas"/>
                          <a:cs typeface="Consolas"/>
                          <a:sym typeface="Consolas"/>
                        </a:rPr>
                        <a:t>].apply(</a:t>
                      </a:r>
                      <a:r>
                        <a:rPr b="1" lang="ko" sz="1050">
                          <a:solidFill>
                            <a:srgbClr val="00193A"/>
                          </a:solidFill>
                          <a:highlight>
                            <a:srgbClr val="EAEEF3"/>
                          </a:highlight>
                          <a:latin typeface="Consolas"/>
                          <a:ea typeface="Consolas"/>
                          <a:cs typeface="Consolas"/>
                          <a:sym typeface="Consolas"/>
                        </a:rPr>
                        <a:t>lambda</a:t>
                      </a:r>
                      <a:r>
                        <a:rPr lang="ko" sz="1050">
                          <a:solidFill>
                            <a:srgbClr val="00193A"/>
                          </a:solidFill>
                          <a:highlight>
                            <a:srgbClr val="EAEEF3"/>
                          </a:highlight>
                          <a:latin typeface="Consolas"/>
                          <a:ea typeface="Consolas"/>
                          <a:cs typeface="Consolas"/>
                          <a:sym typeface="Consolas"/>
                        </a:rPr>
                        <a:t> x: 1 </a:t>
                      </a:r>
                      <a:r>
                        <a:rPr b="1" lang="ko" sz="1050">
                          <a:solidFill>
                            <a:srgbClr val="00193A"/>
                          </a:solidFill>
                          <a:highlight>
                            <a:srgbClr val="EAEEF3"/>
                          </a:highlight>
                          <a:latin typeface="Consolas"/>
                          <a:ea typeface="Consolas"/>
                          <a:cs typeface="Consolas"/>
                          <a:sym typeface="Consolas"/>
                        </a:rPr>
                        <a:t>if</a:t>
                      </a:r>
                      <a:r>
                        <a:rPr lang="ko" sz="1050">
                          <a:solidFill>
                            <a:srgbClr val="00193A"/>
                          </a:solidFill>
                          <a:highlight>
                            <a:srgbClr val="EAEEF3"/>
                          </a:highlight>
                          <a:latin typeface="Consolas"/>
                          <a:ea typeface="Consolas"/>
                          <a:cs typeface="Consolas"/>
                          <a:sym typeface="Consolas"/>
                        </a:rPr>
                        <a:t> x </a:t>
                      </a:r>
                      <a:r>
                        <a:rPr b="1" lang="ko" sz="1050">
                          <a:solidFill>
                            <a:srgbClr val="00193A"/>
                          </a:solidFill>
                          <a:highlight>
                            <a:srgbClr val="EAEEF3"/>
                          </a:highlight>
                          <a:latin typeface="Consolas"/>
                          <a:ea typeface="Consolas"/>
                          <a:cs typeface="Consolas"/>
                          <a:sym typeface="Consolas"/>
                        </a:rPr>
                        <a:t>in</a:t>
                      </a:r>
                      <a:r>
                        <a:rPr lang="ko" sz="1050">
                          <a:solidFill>
                            <a:srgbClr val="00193A"/>
                          </a:solidFill>
                          <a:highlight>
                            <a:srgbClr val="EAEEF3"/>
                          </a:highlight>
                          <a:latin typeface="Consolas"/>
                          <a:ea typeface="Consolas"/>
                          <a:cs typeface="Consolas"/>
                          <a:sym typeface="Consolas"/>
                        </a:rPr>
                        <a:t> spec_kor </a:t>
                      </a:r>
                      <a:r>
                        <a:rPr b="1" lang="ko" sz="1050">
                          <a:solidFill>
                            <a:srgbClr val="00193A"/>
                          </a:solidFill>
                          <a:highlight>
                            <a:srgbClr val="EAEEF3"/>
                          </a:highlight>
                          <a:latin typeface="Consolas"/>
                          <a:ea typeface="Consolas"/>
                          <a:cs typeface="Consolas"/>
                          <a:sym typeface="Consolas"/>
                        </a:rPr>
                        <a:t>else</a:t>
                      </a:r>
                      <a:r>
                        <a:rPr lang="ko" sz="1050">
                          <a:solidFill>
                            <a:srgbClr val="00193A"/>
                          </a:solidFill>
                          <a:highlight>
                            <a:srgbClr val="EAEEF3"/>
                          </a:highlight>
                          <a:latin typeface="Consolas"/>
                          <a:ea typeface="Consolas"/>
                          <a:cs typeface="Consolas"/>
                          <a:sym typeface="Consolas"/>
                        </a:rPr>
                        <a:t> 0)==1]).\</a:t>
                      </a:r>
                      <a:endParaRPr sz="1050">
                        <a:solidFill>
                          <a:srgbClr val="00193A"/>
                        </a:solidFill>
                        <a:highlight>
                          <a:srgbClr val="EAEEF3"/>
                        </a:highlight>
                        <a:latin typeface="Consolas"/>
                        <a:ea typeface="Consolas"/>
                        <a:cs typeface="Consolas"/>
                        <a:sym typeface="Consolas"/>
                      </a:endParaRPr>
                    </a:p>
                    <a:p>
                      <a:pPr indent="0" lvl="0" marL="0" rtl="0" algn="l">
                        <a:lnSpc>
                          <a:spcPct val="115000"/>
                        </a:lnSpc>
                        <a:spcBef>
                          <a:spcPts val="0"/>
                        </a:spcBef>
                        <a:spcAft>
                          <a:spcPts val="0"/>
                        </a:spcAft>
                        <a:buNone/>
                      </a:pPr>
                      <a:r>
                        <a:rPr lang="ko" sz="1050">
                          <a:solidFill>
                            <a:srgbClr val="00193A"/>
                          </a:solidFill>
                          <a:highlight>
                            <a:srgbClr val="EAEEF3"/>
                          </a:highlight>
                          <a:latin typeface="Consolas"/>
                          <a:ea typeface="Consolas"/>
                          <a:cs typeface="Consolas"/>
                          <a:sym typeface="Consolas"/>
                        </a:rPr>
                        <a:t>                  pivot_table(index=[</a:t>
                      </a:r>
                      <a:r>
                        <a:rPr lang="ko" sz="1050">
                          <a:solidFill>
                            <a:srgbClr val="0048AB"/>
                          </a:solidFill>
                          <a:highlight>
                            <a:srgbClr val="EAEEF3"/>
                          </a:highlight>
                          <a:latin typeface="Consolas"/>
                          <a:ea typeface="Consolas"/>
                          <a:cs typeface="Consolas"/>
                          <a:sym typeface="Consolas"/>
                        </a:rPr>
                        <a:t>"기준일"</a:t>
                      </a:r>
                      <a:r>
                        <a:rPr lang="ko" sz="1050">
                          <a:solidFill>
                            <a:srgbClr val="00193A"/>
                          </a:solidFill>
                          <a:highlight>
                            <a:srgbClr val="EAEEF3"/>
                          </a:highlight>
                          <a:latin typeface="Consolas"/>
                          <a:ea typeface="Consolas"/>
                          <a:cs typeface="Consolas"/>
                          <a:sym typeface="Consolas"/>
                        </a:rPr>
                        <a:t>, </a:t>
                      </a:r>
                      <a:r>
                        <a:rPr lang="ko" sz="1050">
                          <a:solidFill>
                            <a:srgbClr val="0048AB"/>
                          </a:solidFill>
                          <a:highlight>
                            <a:srgbClr val="EAEEF3"/>
                          </a:highlight>
                          <a:latin typeface="Consolas"/>
                          <a:ea typeface="Consolas"/>
                          <a:cs typeface="Consolas"/>
                          <a:sym typeface="Consolas"/>
                        </a:rPr>
                        <a:t>"어종"</a:t>
                      </a:r>
                      <a:r>
                        <a:rPr lang="ko" sz="1050">
                          <a:solidFill>
                            <a:srgbClr val="00193A"/>
                          </a:solidFill>
                          <a:highlight>
                            <a:srgbClr val="EAEEF3"/>
                          </a:highlight>
                          <a:latin typeface="Consolas"/>
                          <a:ea typeface="Consolas"/>
                          <a:cs typeface="Consolas"/>
                          <a:sym typeface="Consolas"/>
                        </a:rPr>
                        <a:t>, </a:t>
                      </a:r>
                      <a:r>
                        <a:rPr lang="ko" sz="1050">
                          <a:solidFill>
                            <a:srgbClr val="0048AB"/>
                          </a:solidFill>
                          <a:highlight>
                            <a:srgbClr val="EAEEF3"/>
                          </a:highlight>
                          <a:latin typeface="Consolas"/>
                          <a:ea typeface="Consolas"/>
                          <a:cs typeface="Consolas"/>
                          <a:sym typeface="Consolas"/>
                        </a:rPr>
                        <a:t>"상세어종"</a:t>
                      </a:r>
                      <a:r>
                        <a:rPr lang="ko" sz="1050">
                          <a:solidFill>
                            <a:srgbClr val="00193A"/>
                          </a:solidFill>
                          <a:highlight>
                            <a:srgbClr val="EAEEF3"/>
                          </a:highlight>
                          <a:latin typeface="Consolas"/>
                          <a:ea typeface="Consolas"/>
                          <a:cs typeface="Consolas"/>
                          <a:sym typeface="Consolas"/>
                        </a:rPr>
                        <a:t>], values=[</a:t>
                      </a:r>
                      <a:r>
                        <a:rPr lang="ko" sz="1050">
                          <a:solidFill>
                            <a:srgbClr val="0048AB"/>
                          </a:solidFill>
                          <a:highlight>
                            <a:srgbClr val="EAEEF3"/>
                          </a:highlight>
                          <a:latin typeface="Consolas"/>
                          <a:ea typeface="Consolas"/>
                          <a:cs typeface="Consolas"/>
                          <a:sym typeface="Consolas"/>
                        </a:rPr>
                        <a:t>"제품구분"</a:t>
                      </a:r>
                      <a:r>
                        <a:rPr lang="ko" sz="1050">
                          <a:solidFill>
                            <a:srgbClr val="00193A"/>
                          </a:solidFill>
                          <a:highlight>
                            <a:srgbClr val="EAEEF3"/>
                          </a:highlight>
                          <a:latin typeface="Consolas"/>
                          <a:ea typeface="Consolas"/>
                          <a:cs typeface="Consolas"/>
                          <a:sym typeface="Consolas"/>
                        </a:rPr>
                        <a:t>, </a:t>
                      </a:r>
                      <a:r>
                        <a:rPr lang="ko" sz="1050">
                          <a:solidFill>
                            <a:srgbClr val="0048AB"/>
                          </a:solidFill>
                          <a:highlight>
                            <a:srgbClr val="EAEEF3"/>
                          </a:highlight>
                          <a:latin typeface="Consolas"/>
                          <a:ea typeface="Consolas"/>
                          <a:cs typeface="Consolas"/>
                          <a:sym typeface="Consolas"/>
                        </a:rPr>
                        <a:t>"제조국"</a:t>
                      </a:r>
                      <a:r>
                        <a:rPr lang="ko" sz="1050">
                          <a:solidFill>
                            <a:srgbClr val="00193A"/>
                          </a:solidFill>
                          <a:highlight>
                            <a:srgbClr val="EAEEF3"/>
                          </a:highlight>
                          <a:latin typeface="Consolas"/>
                          <a:ea typeface="Consolas"/>
                          <a:cs typeface="Consolas"/>
                          <a:sym typeface="Consolas"/>
                        </a:rPr>
                        <a:t>, </a:t>
                      </a:r>
                      <a:r>
                        <a:rPr lang="ko" sz="1050">
                          <a:solidFill>
                            <a:srgbClr val="0048AB"/>
                          </a:solidFill>
                          <a:highlight>
                            <a:srgbClr val="EAEEF3"/>
                          </a:highlight>
                          <a:latin typeface="Consolas"/>
                          <a:ea typeface="Consolas"/>
                          <a:cs typeface="Consolas"/>
                          <a:sym typeface="Consolas"/>
                        </a:rPr>
                        <a:t>"수입용도"</a:t>
                      </a:r>
                      <a:r>
                        <a:rPr lang="ko" sz="1050">
                          <a:solidFill>
                            <a:srgbClr val="00193A"/>
                          </a:solidFill>
                          <a:highlight>
                            <a:srgbClr val="EAEEF3"/>
                          </a:highlight>
                          <a:latin typeface="Consolas"/>
                          <a:ea typeface="Consolas"/>
                          <a:cs typeface="Consolas"/>
                          <a:sym typeface="Consolas"/>
                        </a:rPr>
                        <a:t>, </a:t>
                      </a:r>
                      <a:r>
                        <a:rPr lang="ko" sz="1050">
                          <a:solidFill>
                            <a:srgbClr val="0048AB"/>
                          </a:solidFill>
                          <a:highlight>
                            <a:srgbClr val="EAEEF3"/>
                          </a:highlight>
                          <a:latin typeface="Consolas"/>
                          <a:ea typeface="Consolas"/>
                          <a:cs typeface="Consolas"/>
                          <a:sym typeface="Consolas"/>
                        </a:rPr>
                        <a:t>"수입형태"</a:t>
                      </a:r>
                      <a:r>
                        <a:rPr lang="ko" sz="1050">
                          <a:solidFill>
                            <a:srgbClr val="00193A"/>
                          </a:solidFill>
                          <a:highlight>
                            <a:srgbClr val="EAEEF3"/>
                          </a:highlight>
                          <a:latin typeface="Consolas"/>
                          <a:ea typeface="Consolas"/>
                          <a:cs typeface="Consolas"/>
                          <a:sym typeface="Consolas"/>
                        </a:rPr>
                        <a:t>,\</a:t>
                      </a:r>
                      <a:endParaRPr sz="1050">
                        <a:solidFill>
                          <a:srgbClr val="00193A"/>
                        </a:solidFill>
                        <a:highlight>
                          <a:srgbClr val="EAEEF3"/>
                        </a:highlight>
                        <a:latin typeface="Consolas"/>
                        <a:ea typeface="Consolas"/>
                        <a:cs typeface="Consolas"/>
                        <a:sym typeface="Consolas"/>
                      </a:endParaRPr>
                    </a:p>
                    <a:p>
                      <a:pPr indent="0" lvl="0" marL="0" rtl="0" algn="l">
                        <a:lnSpc>
                          <a:spcPct val="115000"/>
                        </a:lnSpc>
                        <a:spcBef>
                          <a:spcPts val="0"/>
                        </a:spcBef>
                        <a:spcAft>
                          <a:spcPts val="0"/>
                        </a:spcAft>
                        <a:buNone/>
                      </a:pPr>
                      <a:r>
                        <a:rPr lang="ko" sz="1050">
                          <a:solidFill>
                            <a:srgbClr val="00193A"/>
                          </a:solidFill>
                          <a:highlight>
                            <a:srgbClr val="EAEEF3"/>
                          </a:highlight>
                          <a:latin typeface="Consolas"/>
                          <a:ea typeface="Consolas"/>
                          <a:cs typeface="Consolas"/>
                          <a:sym typeface="Consolas"/>
                        </a:rPr>
                        <a:t>                  </a:t>
                      </a:r>
                      <a:r>
                        <a:rPr lang="ko" sz="1050">
                          <a:solidFill>
                            <a:srgbClr val="0048AB"/>
                          </a:solidFill>
                          <a:highlight>
                            <a:srgbClr val="EAEEF3"/>
                          </a:highlight>
                          <a:latin typeface="Consolas"/>
                          <a:ea typeface="Consolas"/>
                          <a:cs typeface="Consolas"/>
                          <a:sym typeface="Consolas"/>
                        </a:rPr>
                        <a:t>"평균단가($)"</a:t>
                      </a:r>
                      <a:r>
                        <a:rPr lang="ko" sz="1050">
                          <a:solidFill>
                            <a:srgbClr val="00193A"/>
                          </a:solidFill>
                          <a:highlight>
                            <a:srgbClr val="EAEEF3"/>
                          </a:highlight>
                          <a:latin typeface="Consolas"/>
                          <a:ea typeface="Consolas"/>
                          <a:cs typeface="Consolas"/>
                          <a:sym typeface="Consolas"/>
                        </a:rPr>
                        <a:t>], aggfunc={</a:t>
                      </a:r>
                      <a:r>
                        <a:rPr lang="ko" sz="1050">
                          <a:solidFill>
                            <a:srgbClr val="0048AB"/>
                          </a:solidFill>
                          <a:highlight>
                            <a:srgbClr val="EAEEF3"/>
                          </a:highlight>
                          <a:latin typeface="Consolas"/>
                          <a:ea typeface="Consolas"/>
                          <a:cs typeface="Consolas"/>
                          <a:sym typeface="Consolas"/>
                        </a:rPr>
                        <a:t>"제품구분"</a:t>
                      </a:r>
                      <a:r>
                        <a:rPr lang="ko" sz="1050">
                          <a:solidFill>
                            <a:srgbClr val="00193A"/>
                          </a:solidFill>
                          <a:highlight>
                            <a:srgbClr val="EAEEF3"/>
                          </a:highlight>
                          <a:latin typeface="Consolas"/>
                          <a:ea typeface="Consolas"/>
                          <a:cs typeface="Consolas"/>
                          <a:sym typeface="Consolas"/>
                        </a:rPr>
                        <a:t>:</a:t>
                      </a:r>
                      <a:r>
                        <a:rPr lang="ko" sz="1050">
                          <a:solidFill>
                            <a:srgbClr val="0048AB"/>
                          </a:solidFill>
                          <a:highlight>
                            <a:srgbClr val="EAEEF3"/>
                          </a:highlight>
                          <a:latin typeface="Consolas"/>
                          <a:ea typeface="Consolas"/>
                          <a:cs typeface="Consolas"/>
                          <a:sym typeface="Consolas"/>
                        </a:rPr>
                        <a:t>"count"</a:t>
                      </a:r>
                      <a:r>
                        <a:rPr lang="ko" sz="1050">
                          <a:solidFill>
                            <a:srgbClr val="00193A"/>
                          </a:solidFill>
                          <a:highlight>
                            <a:srgbClr val="EAEEF3"/>
                          </a:highlight>
                          <a:latin typeface="Consolas"/>
                          <a:ea typeface="Consolas"/>
                          <a:cs typeface="Consolas"/>
                          <a:sym typeface="Consolas"/>
                        </a:rPr>
                        <a:t>, </a:t>
                      </a:r>
                      <a:r>
                        <a:rPr lang="ko" sz="1050">
                          <a:solidFill>
                            <a:srgbClr val="0048AB"/>
                          </a:solidFill>
                          <a:highlight>
                            <a:srgbClr val="EAEEF3"/>
                          </a:highlight>
                          <a:latin typeface="Consolas"/>
                          <a:ea typeface="Consolas"/>
                          <a:cs typeface="Consolas"/>
                          <a:sym typeface="Consolas"/>
                        </a:rPr>
                        <a:t>"제조국"</a:t>
                      </a:r>
                      <a:r>
                        <a:rPr lang="ko" sz="1050">
                          <a:solidFill>
                            <a:srgbClr val="00193A"/>
                          </a:solidFill>
                          <a:highlight>
                            <a:srgbClr val="EAEEF3"/>
                          </a:highlight>
                          <a:latin typeface="Consolas"/>
                          <a:ea typeface="Consolas"/>
                          <a:cs typeface="Consolas"/>
                          <a:sym typeface="Consolas"/>
                        </a:rPr>
                        <a:t>:</a:t>
                      </a:r>
                      <a:r>
                        <a:rPr lang="ko" sz="1050">
                          <a:solidFill>
                            <a:srgbClr val="0048AB"/>
                          </a:solidFill>
                          <a:highlight>
                            <a:srgbClr val="EAEEF3"/>
                          </a:highlight>
                          <a:latin typeface="Consolas"/>
                          <a:ea typeface="Consolas"/>
                          <a:cs typeface="Consolas"/>
                          <a:sym typeface="Consolas"/>
                        </a:rPr>
                        <a:t>"nunique"</a:t>
                      </a:r>
                      <a:r>
                        <a:rPr lang="ko" sz="1050">
                          <a:solidFill>
                            <a:srgbClr val="00193A"/>
                          </a:solidFill>
                          <a:highlight>
                            <a:srgbClr val="EAEEF3"/>
                          </a:highlight>
                          <a:latin typeface="Consolas"/>
                          <a:ea typeface="Consolas"/>
                          <a:cs typeface="Consolas"/>
                          <a:sym typeface="Consolas"/>
                        </a:rPr>
                        <a:t>, </a:t>
                      </a:r>
                      <a:r>
                        <a:rPr lang="ko" sz="1050">
                          <a:solidFill>
                            <a:srgbClr val="0048AB"/>
                          </a:solidFill>
                          <a:highlight>
                            <a:srgbClr val="EAEEF3"/>
                          </a:highlight>
                          <a:latin typeface="Consolas"/>
                          <a:ea typeface="Consolas"/>
                          <a:cs typeface="Consolas"/>
                          <a:sym typeface="Consolas"/>
                        </a:rPr>
                        <a:t>"수입용도"</a:t>
                      </a:r>
                      <a:r>
                        <a:rPr lang="ko" sz="1050">
                          <a:solidFill>
                            <a:srgbClr val="00193A"/>
                          </a:solidFill>
                          <a:highlight>
                            <a:srgbClr val="EAEEF3"/>
                          </a:highlight>
                          <a:latin typeface="Consolas"/>
                          <a:ea typeface="Consolas"/>
                          <a:cs typeface="Consolas"/>
                          <a:sym typeface="Consolas"/>
                        </a:rPr>
                        <a:t>:</a:t>
                      </a:r>
                      <a:r>
                        <a:rPr lang="ko" sz="1050">
                          <a:solidFill>
                            <a:srgbClr val="0048AB"/>
                          </a:solidFill>
                          <a:highlight>
                            <a:srgbClr val="EAEEF3"/>
                          </a:highlight>
                          <a:latin typeface="Consolas"/>
                          <a:ea typeface="Consolas"/>
                          <a:cs typeface="Consolas"/>
                          <a:sym typeface="Consolas"/>
                        </a:rPr>
                        <a:t>"nunique"</a:t>
                      </a:r>
                      <a:r>
                        <a:rPr lang="ko" sz="1050">
                          <a:solidFill>
                            <a:srgbClr val="00193A"/>
                          </a:solidFill>
                          <a:highlight>
                            <a:srgbClr val="EAEEF3"/>
                          </a:highlight>
                          <a:latin typeface="Consolas"/>
                          <a:ea typeface="Consolas"/>
                          <a:cs typeface="Consolas"/>
                          <a:sym typeface="Consolas"/>
                        </a:rPr>
                        <a:t>,\</a:t>
                      </a:r>
                      <a:endParaRPr sz="1050">
                        <a:solidFill>
                          <a:srgbClr val="00193A"/>
                        </a:solidFill>
                        <a:highlight>
                          <a:srgbClr val="EAEEF3"/>
                        </a:highlight>
                        <a:latin typeface="Consolas"/>
                        <a:ea typeface="Consolas"/>
                        <a:cs typeface="Consolas"/>
                        <a:sym typeface="Consolas"/>
                      </a:endParaRPr>
                    </a:p>
                    <a:p>
                      <a:pPr indent="0" lvl="0" marL="0" rtl="0" algn="l">
                        <a:lnSpc>
                          <a:spcPct val="115000"/>
                        </a:lnSpc>
                        <a:spcBef>
                          <a:spcPts val="0"/>
                        </a:spcBef>
                        <a:spcAft>
                          <a:spcPts val="0"/>
                        </a:spcAft>
                        <a:buNone/>
                      </a:pPr>
                      <a:r>
                        <a:rPr lang="ko" sz="1050">
                          <a:solidFill>
                            <a:srgbClr val="00193A"/>
                          </a:solidFill>
                          <a:highlight>
                            <a:srgbClr val="EAEEF3"/>
                          </a:highlight>
                          <a:latin typeface="Consolas"/>
                          <a:ea typeface="Consolas"/>
                          <a:cs typeface="Consolas"/>
                          <a:sym typeface="Consolas"/>
                        </a:rPr>
                        <a:t>                  </a:t>
                      </a:r>
                      <a:r>
                        <a:rPr lang="ko" sz="1050">
                          <a:solidFill>
                            <a:srgbClr val="0048AB"/>
                          </a:solidFill>
                          <a:highlight>
                            <a:srgbClr val="EAEEF3"/>
                          </a:highlight>
                          <a:latin typeface="Consolas"/>
                          <a:ea typeface="Consolas"/>
                          <a:cs typeface="Consolas"/>
                          <a:sym typeface="Consolas"/>
                        </a:rPr>
                        <a:t>"수입형태"</a:t>
                      </a:r>
                      <a:r>
                        <a:rPr lang="ko" sz="1050">
                          <a:solidFill>
                            <a:srgbClr val="00193A"/>
                          </a:solidFill>
                          <a:highlight>
                            <a:srgbClr val="EAEEF3"/>
                          </a:highlight>
                          <a:latin typeface="Consolas"/>
                          <a:ea typeface="Consolas"/>
                          <a:cs typeface="Consolas"/>
                          <a:sym typeface="Consolas"/>
                        </a:rPr>
                        <a:t>:</a:t>
                      </a:r>
                      <a:r>
                        <a:rPr lang="ko" sz="1050">
                          <a:solidFill>
                            <a:srgbClr val="0048AB"/>
                          </a:solidFill>
                          <a:highlight>
                            <a:srgbClr val="EAEEF3"/>
                          </a:highlight>
                          <a:latin typeface="Consolas"/>
                          <a:ea typeface="Consolas"/>
                          <a:cs typeface="Consolas"/>
                          <a:sym typeface="Consolas"/>
                        </a:rPr>
                        <a:t>"nunique"</a:t>
                      </a:r>
                      <a:r>
                        <a:rPr lang="ko" sz="1050">
                          <a:solidFill>
                            <a:srgbClr val="00193A"/>
                          </a:solidFill>
                          <a:highlight>
                            <a:srgbClr val="EAEEF3"/>
                          </a:highlight>
                          <a:latin typeface="Consolas"/>
                          <a:ea typeface="Consolas"/>
                          <a:cs typeface="Consolas"/>
                          <a:sym typeface="Consolas"/>
                        </a:rPr>
                        <a:t>, </a:t>
                      </a:r>
                      <a:r>
                        <a:rPr lang="ko" sz="1050">
                          <a:solidFill>
                            <a:srgbClr val="0048AB"/>
                          </a:solidFill>
                          <a:highlight>
                            <a:srgbClr val="EAEEF3"/>
                          </a:highlight>
                          <a:latin typeface="Consolas"/>
                          <a:ea typeface="Consolas"/>
                          <a:cs typeface="Consolas"/>
                          <a:sym typeface="Consolas"/>
                        </a:rPr>
                        <a:t>"평균단가($)"</a:t>
                      </a:r>
                      <a:r>
                        <a:rPr lang="ko" sz="1050">
                          <a:solidFill>
                            <a:srgbClr val="00193A"/>
                          </a:solidFill>
                          <a:highlight>
                            <a:srgbClr val="EAEEF3"/>
                          </a:highlight>
                          <a:latin typeface="Consolas"/>
                          <a:ea typeface="Consolas"/>
                          <a:cs typeface="Consolas"/>
                          <a:sym typeface="Consolas"/>
                        </a:rPr>
                        <a:t>:</a:t>
                      </a:r>
                      <a:r>
                        <a:rPr lang="ko" sz="1050">
                          <a:solidFill>
                            <a:srgbClr val="0048AB"/>
                          </a:solidFill>
                          <a:highlight>
                            <a:srgbClr val="EAEEF3"/>
                          </a:highlight>
                          <a:latin typeface="Consolas"/>
                          <a:ea typeface="Consolas"/>
                          <a:cs typeface="Consolas"/>
                          <a:sym typeface="Consolas"/>
                        </a:rPr>
                        <a:t>"mean"</a:t>
                      </a:r>
                      <a:r>
                        <a:rPr lang="ko" sz="1050">
                          <a:solidFill>
                            <a:srgbClr val="00193A"/>
                          </a:solidFill>
                          <a:highlight>
                            <a:srgbClr val="EAEEF3"/>
                          </a:highlight>
                          <a:latin typeface="Consolas"/>
                          <a:ea typeface="Consolas"/>
                          <a:cs typeface="Consolas"/>
                          <a:sym typeface="Consolas"/>
                        </a:rPr>
                        <a:t>}).reset_index()</a:t>
                      </a:r>
                      <a:endParaRPr sz="1050">
                        <a:solidFill>
                          <a:srgbClr val="00193A"/>
                        </a:solidFill>
                        <a:highlight>
                          <a:srgbClr val="EAEEF3"/>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050">
                        <a:solidFill>
                          <a:srgbClr val="00193A"/>
                        </a:solidFill>
                        <a:highlight>
                          <a:srgbClr val="EAEEF3"/>
                        </a:highlight>
                        <a:latin typeface="Consolas"/>
                        <a:ea typeface="Consolas"/>
                        <a:cs typeface="Consolas"/>
                        <a:sym typeface="Consolas"/>
                      </a:endParaRPr>
                    </a:p>
                  </a:txBody>
                  <a:tcPr marT="63500" marB="63500" marR="63500" marL="63500">
                    <a:solidFill>
                      <a:srgbClr val="EAEEF3"/>
                    </a:solidFill>
                  </a:tcPr>
                </a:tc>
              </a:tr>
            </a:tbl>
          </a:graphicData>
        </a:graphic>
      </p:graphicFrame>
      <p:pic>
        <p:nvPicPr>
          <p:cNvPr id="343" name="Google Shape;343;p43"/>
          <p:cNvPicPr preferRelativeResize="0"/>
          <p:nvPr/>
        </p:nvPicPr>
        <p:blipFill rotWithShape="1">
          <a:blip r:embed="rId3">
            <a:alphaModFix/>
          </a:blip>
          <a:srcRect b="0" l="0" r="52396" t="62611"/>
          <a:stretch/>
        </p:blipFill>
        <p:spPr>
          <a:xfrm>
            <a:off x="360000" y="3010700"/>
            <a:ext cx="2570765" cy="1777300"/>
          </a:xfrm>
          <a:prstGeom prst="rect">
            <a:avLst/>
          </a:prstGeom>
          <a:noFill/>
          <a:ln>
            <a:noFill/>
          </a:ln>
        </p:spPr>
      </p:pic>
      <p:sp>
        <p:nvSpPr>
          <p:cNvPr id="344" name="Google Shape;344;p43"/>
          <p:cNvSpPr txBox="1"/>
          <p:nvPr/>
        </p:nvSpPr>
        <p:spPr>
          <a:xfrm>
            <a:off x="3114675" y="3229775"/>
            <a:ext cx="58941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ko"/>
              <a:t>평</a:t>
            </a:r>
            <a:r>
              <a:rPr lang="ko"/>
              <a:t>가 데이터와 다른 변수를 반영할 방법 중 하나로 기준일별 unique 수를 입력했으나, 결과가 좋지 않았기에 시간 변수만 반영하기로 결정</a:t>
            </a:r>
            <a:endParaRPr/>
          </a:p>
        </p:txBody>
      </p:sp>
      <p:sp>
        <p:nvSpPr>
          <p:cNvPr id="345" name="Google Shape;345;p43"/>
          <p:cNvSpPr txBox="1"/>
          <p:nvPr/>
        </p:nvSpPr>
        <p:spPr>
          <a:xfrm>
            <a:off x="3133575" y="4227500"/>
            <a:ext cx="5856300" cy="492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ko"/>
              <a:t>미국</a:t>
            </a:r>
            <a:r>
              <a:rPr lang="ko"/>
              <a:t>과 한국의 공휴일을 바탕으로 생성한 </a:t>
            </a:r>
            <a:r>
              <a:rPr b="1" lang="ko" sz="2000"/>
              <a:t>은행업무일</a:t>
            </a:r>
            <a:endParaRPr b="1" sz="2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4"/>
          <p:cNvSpPr txBox="1"/>
          <p:nvPr/>
        </p:nvSpPr>
        <p:spPr>
          <a:xfrm>
            <a:off x="674750" y="980300"/>
            <a:ext cx="71295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AutoNum type="arabicPeriod"/>
            </a:pPr>
            <a:r>
              <a:t/>
            </a:r>
            <a:endParaRPr/>
          </a:p>
        </p:txBody>
      </p:sp>
      <p:sp>
        <p:nvSpPr>
          <p:cNvPr id="351" name="Google Shape;351;p44"/>
          <p:cNvSpPr txBox="1"/>
          <p:nvPr>
            <p:ph type="title"/>
          </p:nvPr>
        </p:nvSpPr>
        <p:spPr>
          <a:xfrm>
            <a:off x="0" y="2169100"/>
            <a:ext cx="8832300" cy="841800"/>
          </a:xfrm>
          <a:prstGeom prst="rect">
            <a:avLst/>
          </a:prstGeom>
        </p:spPr>
        <p:txBody>
          <a:bodyPr anchorCtr="0" anchor="ctr" bIns="91425" lIns="91425" spcFirstLastPara="1" rIns="91425" wrap="square" tIns="91425">
            <a:normAutofit/>
          </a:bodyPr>
          <a:lstStyle/>
          <a:p>
            <a:pPr indent="0" lvl="0" marL="457200" rtl="0" algn="l">
              <a:lnSpc>
                <a:spcPct val="150000"/>
              </a:lnSpc>
              <a:spcBef>
                <a:spcPts val="0"/>
              </a:spcBef>
              <a:spcAft>
                <a:spcPts val="0"/>
              </a:spcAft>
              <a:buNone/>
            </a:pPr>
            <a:r>
              <a:rPr b="0" lang="ko" sz="2966">
                <a:solidFill>
                  <a:schemeClr val="lt1"/>
                </a:solidFill>
              </a:rPr>
              <a:t>Modeling</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nvSpPr>
        <p:spPr>
          <a:xfrm>
            <a:off x="674750" y="980300"/>
            <a:ext cx="71295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AutoNum type="arabicPeriod"/>
            </a:pPr>
            <a:r>
              <a:t/>
            </a:r>
            <a:endParaRPr/>
          </a:p>
        </p:txBody>
      </p:sp>
      <p:sp>
        <p:nvSpPr>
          <p:cNvPr id="100" name="Google Shape;100;p18"/>
          <p:cNvSpPr txBox="1"/>
          <p:nvPr>
            <p:ph type="title"/>
          </p:nvPr>
        </p:nvSpPr>
        <p:spPr>
          <a:xfrm>
            <a:off x="0" y="2169100"/>
            <a:ext cx="8832300" cy="841800"/>
          </a:xfrm>
          <a:prstGeom prst="rect">
            <a:avLst/>
          </a:prstGeom>
        </p:spPr>
        <p:txBody>
          <a:bodyPr anchorCtr="0" anchor="ctr" bIns="91425" lIns="91425" spcFirstLastPara="1" rIns="91425" wrap="square" tIns="91425">
            <a:normAutofit fontScale="90000"/>
          </a:bodyPr>
          <a:lstStyle/>
          <a:p>
            <a:pPr indent="0" lvl="0" marL="457200" rtl="0" algn="l">
              <a:lnSpc>
                <a:spcPct val="150000"/>
              </a:lnSpc>
              <a:spcBef>
                <a:spcPts val="0"/>
              </a:spcBef>
              <a:spcAft>
                <a:spcPts val="0"/>
              </a:spcAft>
              <a:buNone/>
            </a:pPr>
            <a:r>
              <a:rPr b="0" lang="ko" sz="2966">
                <a:solidFill>
                  <a:schemeClr val="lt1"/>
                </a:solidFill>
              </a:rPr>
              <a:t>EDA (Exploratory Data Analysis, 탐색적 데이터 분석)</a:t>
            </a:r>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5"/>
          <p:cNvSpPr txBox="1"/>
          <p:nvPr/>
        </p:nvSpPr>
        <p:spPr>
          <a:xfrm>
            <a:off x="496550" y="1360000"/>
            <a:ext cx="168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Voting Regressor</a:t>
            </a:r>
            <a:endParaRPr/>
          </a:p>
        </p:txBody>
      </p:sp>
      <p:pic>
        <p:nvPicPr>
          <p:cNvPr id="357" name="Google Shape;357;p45"/>
          <p:cNvPicPr preferRelativeResize="0"/>
          <p:nvPr/>
        </p:nvPicPr>
        <p:blipFill>
          <a:blip r:embed="rId3">
            <a:alphaModFix/>
          </a:blip>
          <a:stretch>
            <a:fillRect/>
          </a:stretch>
        </p:blipFill>
        <p:spPr>
          <a:xfrm>
            <a:off x="3488550" y="972850"/>
            <a:ext cx="5512601" cy="1839750"/>
          </a:xfrm>
          <a:prstGeom prst="rect">
            <a:avLst/>
          </a:prstGeom>
          <a:noFill/>
          <a:ln>
            <a:noFill/>
          </a:ln>
        </p:spPr>
      </p:pic>
      <p:pic>
        <p:nvPicPr>
          <p:cNvPr id="358" name="Google Shape;358;p45"/>
          <p:cNvPicPr preferRelativeResize="0"/>
          <p:nvPr/>
        </p:nvPicPr>
        <p:blipFill>
          <a:blip r:embed="rId4">
            <a:alphaModFix/>
          </a:blip>
          <a:stretch>
            <a:fillRect/>
          </a:stretch>
        </p:blipFill>
        <p:spPr>
          <a:xfrm>
            <a:off x="6371650" y="3174425"/>
            <a:ext cx="1445450" cy="1695450"/>
          </a:xfrm>
          <a:prstGeom prst="rect">
            <a:avLst/>
          </a:prstGeom>
          <a:noFill/>
          <a:ln>
            <a:noFill/>
          </a:ln>
        </p:spPr>
      </p:pic>
      <p:graphicFrame>
        <p:nvGraphicFramePr>
          <p:cNvPr id="359" name="Google Shape;359;p45"/>
          <p:cNvGraphicFramePr/>
          <p:nvPr/>
        </p:nvGraphicFramePr>
        <p:xfrm>
          <a:off x="496550" y="3174413"/>
          <a:ext cx="3000000" cy="3000000"/>
        </p:xfrm>
        <a:graphic>
          <a:graphicData uri="http://schemas.openxmlformats.org/drawingml/2006/table">
            <a:tbl>
              <a:tblPr>
                <a:noFill/>
                <a:tableStyleId>{B96062C3-E3A7-40CA-8033-3A3770E8973B}</a:tableStyleId>
              </a:tblPr>
              <a:tblGrid>
                <a:gridCol w="5316900"/>
              </a:tblGrid>
              <a:tr h="1695450">
                <a:tc>
                  <a:txBody>
                    <a:bodyPr/>
                    <a:lstStyle/>
                    <a:p>
                      <a:pPr indent="0" lvl="0" marL="0" rtl="0" algn="l">
                        <a:lnSpc>
                          <a:spcPct val="115000"/>
                        </a:lnSpc>
                        <a:spcBef>
                          <a:spcPts val="0"/>
                        </a:spcBef>
                        <a:spcAft>
                          <a:spcPts val="0"/>
                        </a:spcAft>
                        <a:buNone/>
                      </a:pPr>
                      <a:r>
                        <a:rPr lang="ko" sz="1050">
                          <a:solidFill>
                            <a:srgbClr val="00193A"/>
                          </a:solidFill>
                          <a:highlight>
                            <a:srgbClr val="EAEEF3"/>
                          </a:highlight>
                          <a:latin typeface="Consolas"/>
                          <a:ea typeface="Consolas"/>
                          <a:cs typeface="Consolas"/>
                          <a:sym typeface="Consolas"/>
                        </a:rPr>
                        <a:t># y_pred를 target값에 넣어줌</a:t>
                      </a:r>
                      <a:br>
                        <a:rPr lang="ko" sz="1050">
                          <a:solidFill>
                            <a:srgbClr val="00193A"/>
                          </a:solidFill>
                          <a:highlight>
                            <a:srgbClr val="EAEEF3"/>
                          </a:highlight>
                          <a:latin typeface="Consolas"/>
                          <a:ea typeface="Consolas"/>
                          <a:cs typeface="Consolas"/>
                          <a:sym typeface="Consolas"/>
                        </a:rPr>
                      </a:br>
                      <a:r>
                        <a:rPr lang="ko" sz="1050">
                          <a:solidFill>
                            <a:srgbClr val="00193A"/>
                          </a:solidFill>
                          <a:highlight>
                            <a:srgbClr val="EAEEF3"/>
                          </a:highlight>
                          <a:latin typeface="Consolas"/>
                          <a:ea typeface="Consolas"/>
                          <a:cs typeface="Consolas"/>
                          <a:sym typeface="Consolas"/>
                        </a:rPr>
                        <a:t>test_data[</a:t>
                      </a:r>
                      <a:r>
                        <a:rPr lang="ko" sz="1050">
                          <a:solidFill>
                            <a:srgbClr val="0048AB"/>
                          </a:solidFill>
                          <a:highlight>
                            <a:srgbClr val="EAEEF3"/>
                          </a:highlight>
                          <a:latin typeface="Consolas"/>
                          <a:ea typeface="Consolas"/>
                          <a:cs typeface="Consolas"/>
                          <a:sym typeface="Consolas"/>
                        </a:rPr>
                        <a:t>'target'</a:t>
                      </a:r>
                      <a:r>
                        <a:rPr lang="ko" sz="1050">
                          <a:solidFill>
                            <a:srgbClr val="00193A"/>
                          </a:solidFill>
                          <a:highlight>
                            <a:srgbClr val="EAEEF3"/>
                          </a:highlight>
                          <a:latin typeface="Consolas"/>
                          <a:ea typeface="Consolas"/>
                          <a:cs typeface="Consolas"/>
                          <a:sym typeface="Consolas"/>
                        </a:rPr>
                        <a:t>] = y_pred</a:t>
                      </a:r>
                      <a:br>
                        <a:rPr lang="ko" sz="1050">
                          <a:solidFill>
                            <a:srgbClr val="00193A"/>
                          </a:solidFill>
                          <a:highlight>
                            <a:srgbClr val="EAEEF3"/>
                          </a:highlight>
                          <a:latin typeface="Consolas"/>
                          <a:ea typeface="Consolas"/>
                          <a:cs typeface="Consolas"/>
                          <a:sym typeface="Consolas"/>
                        </a:rPr>
                      </a:br>
                      <a:br>
                        <a:rPr lang="ko" sz="1050">
                          <a:solidFill>
                            <a:srgbClr val="00193A"/>
                          </a:solidFill>
                          <a:highlight>
                            <a:srgbClr val="EAEEF3"/>
                          </a:highlight>
                          <a:latin typeface="Consolas"/>
                          <a:ea typeface="Consolas"/>
                          <a:cs typeface="Consolas"/>
                          <a:sym typeface="Consolas"/>
                        </a:rPr>
                      </a:br>
                      <a:r>
                        <a:rPr lang="ko" sz="1050">
                          <a:solidFill>
                            <a:srgbClr val="00193A"/>
                          </a:solidFill>
                          <a:highlight>
                            <a:srgbClr val="EAEEF3"/>
                          </a:highlight>
                          <a:latin typeface="Consolas"/>
                          <a:ea typeface="Consolas"/>
                          <a:cs typeface="Consolas"/>
                          <a:sym typeface="Consolas"/>
                        </a:rPr>
                        <a:t># 전체 데이터와 test데이터를 합친다.</a:t>
                      </a:r>
                      <a:br>
                        <a:rPr lang="ko" sz="1050">
                          <a:solidFill>
                            <a:srgbClr val="00193A"/>
                          </a:solidFill>
                          <a:highlight>
                            <a:srgbClr val="EAEEF3"/>
                          </a:highlight>
                          <a:latin typeface="Consolas"/>
                          <a:ea typeface="Consolas"/>
                          <a:cs typeface="Consolas"/>
                          <a:sym typeface="Consolas"/>
                        </a:rPr>
                      </a:br>
                      <a:r>
                        <a:rPr lang="ko" sz="1050">
                          <a:solidFill>
                            <a:srgbClr val="00193A"/>
                          </a:solidFill>
                          <a:highlight>
                            <a:srgbClr val="EAEEF3"/>
                          </a:highlight>
                          <a:latin typeface="Consolas"/>
                          <a:ea typeface="Consolas"/>
                          <a:cs typeface="Consolas"/>
                          <a:sym typeface="Consolas"/>
                        </a:rPr>
                        <a:t>final_data = pd.concat([data, test_data], axis = 0)</a:t>
                      </a:r>
                      <a:br>
                        <a:rPr lang="ko" sz="1050">
                          <a:solidFill>
                            <a:srgbClr val="00193A"/>
                          </a:solidFill>
                          <a:highlight>
                            <a:srgbClr val="EAEEF3"/>
                          </a:highlight>
                          <a:latin typeface="Consolas"/>
                          <a:ea typeface="Consolas"/>
                          <a:cs typeface="Consolas"/>
                          <a:sym typeface="Consolas"/>
                        </a:rPr>
                      </a:br>
                      <a:br>
                        <a:rPr lang="ko" sz="1050">
                          <a:solidFill>
                            <a:srgbClr val="00193A"/>
                          </a:solidFill>
                          <a:highlight>
                            <a:srgbClr val="EAEEF3"/>
                          </a:highlight>
                          <a:latin typeface="Consolas"/>
                          <a:ea typeface="Consolas"/>
                          <a:cs typeface="Consolas"/>
                          <a:sym typeface="Consolas"/>
                        </a:rPr>
                      </a:br>
                      <a:r>
                        <a:rPr lang="ko" sz="1050">
                          <a:solidFill>
                            <a:srgbClr val="00193A"/>
                          </a:solidFill>
                          <a:highlight>
                            <a:srgbClr val="EAEEF3"/>
                          </a:highlight>
                          <a:latin typeface="Consolas"/>
                          <a:ea typeface="Consolas"/>
                          <a:cs typeface="Consolas"/>
                          <a:sym typeface="Consolas"/>
                        </a:rPr>
                        <a:t># </a:t>
                      </a:r>
                      <a:r>
                        <a:rPr lang="ko" sz="1050">
                          <a:solidFill>
                            <a:srgbClr val="4C81C9"/>
                          </a:solidFill>
                          <a:highlight>
                            <a:srgbClr val="EAEEF3"/>
                          </a:highlight>
                          <a:latin typeface="Consolas"/>
                          <a:ea typeface="Consolas"/>
                          <a:cs typeface="Consolas"/>
                          <a:sym typeface="Consolas"/>
                        </a:rPr>
                        <a:t>Moving</a:t>
                      </a:r>
                      <a:r>
                        <a:rPr lang="ko" sz="1050">
                          <a:solidFill>
                            <a:srgbClr val="00193A"/>
                          </a:solidFill>
                          <a:highlight>
                            <a:srgbClr val="EAEEF3"/>
                          </a:highlight>
                          <a:latin typeface="Consolas"/>
                          <a:ea typeface="Consolas"/>
                          <a:cs typeface="Consolas"/>
                          <a:sym typeface="Consolas"/>
                        </a:rPr>
                        <a:t> </a:t>
                      </a:r>
                      <a:r>
                        <a:rPr lang="ko" sz="1050">
                          <a:solidFill>
                            <a:srgbClr val="4C81C9"/>
                          </a:solidFill>
                          <a:highlight>
                            <a:srgbClr val="EAEEF3"/>
                          </a:highlight>
                          <a:latin typeface="Consolas"/>
                          <a:ea typeface="Consolas"/>
                          <a:cs typeface="Consolas"/>
                          <a:sym typeface="Consolas"/>
                        </a:rPr>
                        <a:t>Average</a:t>
                      </a:r>
                      <a:r>
                        <a:rPr lang="ko" sz="1050">
                          <a:solidFill>
                            <a:srgbClr val="00193A"/>
                          </a:solidFill>
                          <a:highlight>
                            <a:srgbClr val="EAEEF3"/>
                          </a:highlight>
                          <a:latin typeface="Consolas"/>
                          <a:ea typeface="Consolas"/>
                          <a:cs typeface="Consolas"/>
                          <a:sym typeface="Consolas"/>
                        </a:rPr>
                        <a:t> 변수를 생성한다.</a:t>
                      </a:r>
                      <a:br>
                        <a:rPr lang="ko" sz="1050">
                          <a:solidFill>
                            <a:srgbClr val="00193A"/>
                          </a:solidFill>
                          <a:highlight>
                            <a:srgbClr val="EAEEF3"/>
                          </a:highlight>
                          <a:latin typeface="Consolas"/>
                          <a:ea typeface="Consolas"/>
                          <a:cs typeface="Consolas"/>
                          <a:sym typeface="Consolas"/>
                        </a:rPr>
                      </a:br>
                      <a:r>
                        <a:rPr lang="ko" sz="1050">
                          <a:solidFill>
                            <a:srgbClr val="00193A"/>
                          </a:solidFill>
                          <a:highlight>
                            <a:srgbClr val="EAEEF3"/>
                          </a:highlight>
                          <a:latin typeface="Consolas"/>
                          <a:ea typeface="Consolas"/>
                          <a:cs typeface="Consolas"/>
                          <a:sym typeface="Consolas"/>
                        </a:rPr>
                        <a:t>final_data[</a:t>
                      </a:r>
                      <a:r>
                        <a:rPr lang="ko" sz="1050">
                          <a:solidFill>
                            <a:srgbClr val="0048AB"/>
                          </a:solidFill>
                          <a:highlight>
                            <a:srgbClr val="EAEEF3"/>
                          </a:highlight>
                          <a:latin typeface="Consolas"/>
                          <a:ea typeface="Consolas"/>
                          <a:cs typeface="Consolas"/>
                          <a:sym typeface="Consolas"/>
                        </a:rPr>
                        <a:t>'moving_average'</a:t>
                      </a:r>
                      <a:r>
                        <a:rPr lang="ko" sz="1050">
                          <a:solidFill>
                            <a:srgbClr val="00193A"/>
                          </a:solidFill>
                          <a:highlight>
                            <a:srgbClr val="EAEEF3"/>
                          </a:highlight>
                          <a:latin typeface="Consolas"/>
                          <a:ea typeface="Consolas"/>
                          <a:cs typeface="Consolas"/>
                          <a:sym typeface="Consolas"/>
                        </a:rPr>
                        <a:t>] = final_data[</a:t>
                      </a:r>
                      <a:r>
                        <a:rPr lang="ko" sz="1050">
                          <a:solidFill>
                            <a:srgbClr val="0048AB"/>
                          </a:solidFill>
                          <a:highlight>
                            <a:srgbClr val="EAEEF3"/>
                          </a:highlight>
                          <a:latin typeface="Consolas"/>
                          <a:ea typeface="Consolas"/>
                          <a:cs typeface="Consolas"/>
                          <a:sym typeface="Consolas"/>
                        </a:rPr>
                        <a:t>'target'</a:t>
                      </a:r>
                      <a:r>
                        <a:rPr lang="ko" sz="1050">
                          <a:solidFill>
                            <a:srgbClr val="00193A"/>
                          </a:solidFill>
                          <a:highlight>
                            <a:srgbClr val="EAEEF3"/>
                          </a:highlight>
                          <a:latin typeface="Consolas"/>
                          <a:ea typeface="Consolas"/>
                          <a:cs typeface="Consolas"/>
                          <a:sym typeface="Consolas"/>
                        </a:rPr>
                        <a:t>].rolling(5).mean()</a:t>
                      </a:r>
                      <a:endParaRPr sz="1050">
                        <a:solidFill>
                          <a:srgbClr val="DCDCDC"/>
                        </a:solidFill>
                        <a:latin typeface="Courier New"/>
                        <a:ea typeface="Courier New"/>
                        <a:cs typeface="Courier New"/>
                        <a:sym typeface="Courier New"/>
                      </a:endParaRPr>
                    </a:p>
                  </a:txBody>
                  <a:tcPr marT="63500" marB="63500" marR="63500" marL="63500">
                    <a:solidFill>
                      <a:srgbClr val="EAEEF3"/>
                    </a:solidFill>
                  </a:tcPr>
                </a:tc>
              </a:tr>
            </a:tbl>
          </a:graphicData>
        </a:graphic>
      </p:graphicFrame>
      <p:sp>
        <p:nvSpPr>
          <p:cNvPr id="360" name="Google Shape;360;p45"/>
          <p:cNvSpPr txBox="1"/>
          <p:nvPr/>
        </p:nvSpPr>
        <p:spPr>
          <a:xfrm>
            <a:off x="496550" y="2693550"/>
            <a:ext cx="213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Moving Average 생성</a:t>
            </a:r>
            <a:endParaRPr/>
          </a:p>
        </p:txBody>
      </p:sp>
      <p:sp>
        <p:nvSpPr>
          <p:cNvPr id="361" name="Google Shape;361;p45"/>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Modeling_연어</a:t>
            </a:r>
            <a:endParaRPr/>
          </a:p>
        </p:txBody>
      </p:sp>
      <p:sp>
        <p:nvSpPr>
          <p:cNvPr id="362" name="Google Shape;362;p45"/>
          <p:cNvSpPr/>
          <p:nvPr/>
        </p:nvSpPr>
        <p:spPr>
          <a:xfrm>
            <a:off x="2245525" y="1273750"/>
            <a:ext cx="8889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6"/>
          <p:cNvSpPr txBox="1"/>
          <p:nvPr/>
        </p:nvSpPr>
        <p:spPr>
          <a:xfrm>
            <a:off x="152400" y="1004800"/>
            <a:ext cx="530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Moving Average 추가후 Voting Regressor 진행</a:t>
            </a:r>
            <a:endParaRPr/>
          </a:p>
        </p:txBody>
      </p:sp>
      <p:sp>
        <p:nvSpPr>
          <p:cNvPr id="368" name="Google Shape;368;p46"/>
          <p:cNvSpPr txBox="1"/>
          <p:nvPr/>
        </p:nvSpPr>
        <p:spPr>
          <a:xfrm>
            <a:off x="922650" y="3584975"/>
            <a:ext cx="178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검증 데이터</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RMSE : 0.7822</a:t>
            </a:r>
            <a:endParaRPr/>
          </a:p>
        </p:txBody>
      </p:sp>
      <p:pic>
        <p:nvPicPr>
          <p:cNvPr id="369" name="Google Shape;369;p46"/>
          <p:cNvPicPr preferRelativeResize="0"/>
          <p:nvPr/>
        </p:nvPicPr>
        <p:blipFill>
          <a:blip r:embed="rId4">
            <a:alphaModFix/>
          </a:blip>
          <a:stretch>
            <a:fillRect/>
          </a:stretch>
        </p:blipFill>
        <p:spPr>
          <a:xfrm>
            <a:off x="3717175" y="3051252"/>
            <a:ext cx="5115126" cy="1898750"/>
          </a:xfrm>
          <a:prstGeom prst="rect">
            <a:avLst/>
          </a:prstGeom>
          <a:noFill/>
          <a:ln>
            <a:noFill/>
          </a:ln>
        </p:spPr>
      </p:pic>
      <p:pic>
        <p:nvPicPr>
          <p:cNvPr id="370" name="Google Shape;370;p46"/>
          <p:cNvPicPr preferRelativeResize="0"/>
          <p:nvPr/>
        </p:nvPicPr>
        <p:blipFill>
          <a:blip r:embed="rId5">
            <a:alphaModFix/>
          </a:blip>
          <a:stretch>
            <a:fillRect/>
          </a:stretch>
        </p:blipFill>
        <p:spPr>
          <a:xfrm>
            <a:off x="152400" y="1472725"/>
            <a:ext cx="8686800" cy="1433375"/>
          </a:xfrm>
          <a:prstGeom prst="rect">
            <a:avLst/>
          </a:prstGeom>
          <a:noFill/>
          <a:ln>
            <a:noFill/>
          </a:ln>
        </p:spPr>
      </p:pic>
      <p:sp>
        <p:nvSpPr>
          <p:cNvPr id="371" name="Google Shape;371;p46"/>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Modeling_연어</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7"/>
          <p:cNvSpPr/>
          <p:nvPr/>
        </p:nvSpPr>
        <p:spPr>
          <a:xfrm>
            <a:off x="503650" y="1214450"/>
            <a:ext cx="2167200" cy="628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lt1"/>
                </a:solidFill>
              </a:rPr>
              <a:t>RandomForest</a:t>
            </a:r>
            <a:endParaRPr>
              <a:solidFill>
                <a:schemeClr val="lt1"/>
              </a:solidFill>
            </a:endParaRPr>
          </a:p>
          <a:p>
            <a:pPr indent="0" lvl="0" marL="0" rtl="0" algn="ctr">
              <a:spcBef>
                <a:spcPts val="0"/>
              </a:spcBef>
              <a:spcAft>
                <a:spcPts val="0"/>
              </a:spcAft>
              <a:buNone/>
            </a:pPr>
            <a:r>
              <a:rPr lang="ko">
                <a:solidFill>
                  <a:schemeClr val="lt1"/>
                </a:solidFill>
              </a:rPr>
              <a:t>(Parameter optimization)</a:t>
            </a:r>
            <a:endParaRPr>
              <a:solidFill>
                <a:schemeClr val="lt1"/>
              </a:solidFill>
            </a:endParaRPr>
          </a:p>
        </p:txBody>
      </p:sp>
      <p:sp>
        <p:nvSpPr>
          <p:cNvPr id="377" name="Google Shape;377;p47"/>
          <p:cNvSpPr/>
          <p:nvPr/>
        </p:nvSpPr>
        <p:spPr>
          <a:xfrm>
            <a:off x="503650" y="2117088"/>
            <a:ext cx="2167200" cy="628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lt1"/>
                </a:solidFill>
              </a:rPr>
              <a:t>XGBoost</a:t>
            </a:r>
            <a:endParaRPr>
              <a:solidFill>
                <a:schemeClr val="lt1"/>
              </a:solidFill>
            </a:endParaRPr>
          </a:p>
          <a:p>
            <a:pPr indent="0" lvl="0" marL="0" rtl="0" algn="ctr">
              <a:spcBef>
                <a:spcPts val="0"/>
              </a:spcBef>
              <a:spcAft>
                <a:spcPts val="0"/>
              </a:spcAft>
              <a:buClr>
                <a:schemeClr val="dk1"/>
              </a:buClr>
              <a:buSzPts val="1100"/>
              <a:buFont typeface="Arial"/>
              <a:buNone/>
            </a:pPr>
            <a:r>
              <a:rPr lang="ko">
                <a:solidFill>
                  <a:schemeClr val="lt1"/>
                </a:solidFill>
              </a:rPr>
              <a:t>(Parameter optimization)</a:t>
            </a:r>
            <a:endParaRPr>
              <a:solidFill>
                <a:schemeClr val="lt1"/>
              </a:solidFill>
            </a:endParaRPr>
          </a:p>
        </p:txBody>
      </p:sp>
      <p:sp>
        <p:nvSpPr>
          <p:cNvPr id="378" name="Google Shape;378;p47"/>
          <p:cNvSpPr/>
          <p:nvPr/>
        </p:nvSpPr>
        <p:spPr>
          <a:xfrm>
            <a:off x="503625" y="3163800"/>
            <a:ext cx="2167200" cy="628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lt1"/>
                </a:solidFill>
              </a:rPr>
              <a:t>LightGBM</a:t>
            </a:r>
            <a:endParaRPr>
              <a:solidFill>
                <a:schemeClr val="lt1"/>
              </a:solidFill>
            </a:endParaRPr>
          </a:p>
          <a:p>
            <a:pPr indent="0" lvl="0" marL="0" rtl="0" algn="ctr">
              <a:spcBef>
                <a:spcPts val="0"/>
              </a:spcBef>
              <a:spcAft>
                <a:spcPts val="0"/>
              </a:spcAft>
              <a:buClr>
                <a:schemeClr val="dk1"/>
              </a:buClr>
              <a:buSzPts val="1100"/>
              <a:buFont typeface="Arial"/>
              <a:buNone/>
            </a:pPr>
            <a:r>
              <a:rPr lang="ko">
                <a:solidFill>
                  <a:schemeClr val="lt1"/>
                </a:solidFill>
              </a:rPr>
              <a:t>(Parameter optimization)</a:t>
            </a:r>
            <a:endParaRPr>
              <a:solidFill>
                <a:schemeClr val="lt1"/>
              </a:solidFill>
            </a:endParaRPr>
          </a:p>
        </p:txBody>
      </p:sp>
      <p:sp>
        <p:nvSpPr>
          <p:cNvPr id="379" name="Google Shape;379;p47"/>
          <p:cNvSpPr/>
          <p:nvPr/>
        </p:nvSpPr>
        <p:spPr>
          <a:xfrm>
            <a:off x="503625" y="4210500"/>
            <a:ext cx="2167200" cy="6282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lt1"/>
                </a:solidFill>
              </a:rPr>
              <a:t>Gradient Boosting</a:t>
            </a:r>
            <a:endParaRPr>
              <a:solidFill>
                <a:schemeClr val="lt1"/>
              </a:solidFill>
            </a:endParaRPr>
          </a:p>
          <a:p>
            <a:pPr indent="0" lvl="0" marL="0" rtl="0" algn="l">
              <a:spcBef>
                <a:spcPts val="0"/>
              </a:spcBef>
              <a:spcAft>
                <a:spcPts val="0"/>
              </a:spcAft>
              <a:buClr>
                <a:schemeClr val="dk1"/>
              </a:buClr>
              <a:buSzPts val="1100"/>
              <a:buFont typeface="Arial"/>
              <a:buNone/>
            </a:pPr>
            <a:r>
              <a:rPr lang="ko">
                <a:solidFill>
                  <a:schemeClr val="lt1"/>
                </a:solidFill>
              </a:rPr>
              <a:t>(Parameter optimization)</a:t>
            </a:r>
            <a:endParaRPr>
              <a:solidFill>
                <a:schemeClr val="lt1"/>
              </a:solidFill>
            </a:endParaRPr>
          </a:p>
        </p:txBody>
      </p:sp>
      <p:sp>
        <p:nvSpPr>
          <p:cNvPr id="380" name="Google Shape;380;p47"/>
          <p:cNvSpPr/>
          <p:nvPr/>
        </p:nvSpPr>
        <p:spPr>
          <a:xfrm>
            <a:off x="4037513" y="2492100"/>
            <a:ext cx="1770300" cy="6717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chemeClr val="lt1"/>
                </a:solidFill>
              </a:rPr>
              <a:t>Stacking Regressor</a:t>
            </a:r>
            <a:endParaRPr>
              <a:solidFill>
                <a:schemeClr val="lt1"/>
              </a:solidFill>
            </a:endParaRPr>
          </a:p>
          <a:p>
            <a:pPr indent="0" lvl="0" marL="0" rtl="0" algn="l">
              <a:spcBef>
                <a:spcPts val="0"/>
              </a:spcBef>
              <a:spcAft>
                <a:spcPts val="0"/>
              </a:spcAft>
              <a:buNone/>
            </a:pPr>
            <a:r>
              <a:rPr lang="ko">
                <a:solidFill>
                  <a:schemeClr val="lt1"/>
                </a:solidFill>
              </a:rPr>
              <a:t>(Linear Regression)</a:t>
            </a:r>
            <a:endParaRPr>
              <a:solidFill>
                <a:schemeClr val="lt1"/>
              </a:solidFill>
            </a:endParaRPr>
          </a:p>
        </p:txBody>
      </p:sp>
      <p:sp>
        <p:nvSpPr>
          <p:cNvPr id="381" name="Google Shape;381;p47"/>
          <p:cNvSpPr/>
          <p:nvPr/>
        </p:nvSpPr>
        <p:spPr>
          <a:xfrm>
            <a:off x="3046325" y="2560800"/>
            <a:ext cx="457800" cy="534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7"/>
          <p:cNvSpPr/>
          <p:nvPr/>
        </p:nvSpPr>
        <p:spPr>
          <a:xfrm>
            <a:off x="6470600" y="2560800"/>
            <a:ext cx="457800" cy="534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7"/>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Modeling_오징어</a:t>
            </a:r>
            <a:endParaRPr/>
          </a:p>
        </p:txBody>
      </p:sp>
      <p:sp>
        <p:nvSpPr>
          <p:cNvPr id="384" name="Google Shape;384;p47"/>
          <p:cNvSpPr/>
          <p:nvPr/>
        </p:nvSpPr>
        <p:spPr>
          <a:xfrm>
            <a:off x="7263313" y="2492100"/>
            <a:ext cx="1770300" cy="6717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chemeClr val="lt1"/>
                </a:solidFill>
              </a:rPr>
              <a:t>평균 단가 예측값</a:t>
            </a:r>
            <a:endParaRPr>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8"/>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Modeling_오징어</a:t>
            </a:r>
            <a:endParaRPr/>
          </a:p>
        </p:txBody>
      </p:sp>
      <p:sp>
        <p:nvSpPr>
          <p:cNvPr id="390" name="Google Shape;390;p48"/>
          <p:cNvSpPr txBox="1"/>
          <p:nvPr/>
        </p:nvSpPr>
        <p:spPr>
          <a:xfrm>
            <a:off x="404125" y="1314875"/>
            <a:ext cx="3472200" cy="47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t>RMSE : 0.4282</a:t>
            </a:r>
            <a:endParaRPr/>
          </a:p>
        </p:txBody>
      </p:sp>
      <p:pic>
        <p:nvPicPr>
          <p:cNvPr id="391" name="Google Shape;391;p48"/>
          <p:cNvPicPr preferRelativeResize="0"/>
          <p:nvPr/>
        </p:nvPicPr>
        <p:blipFill>
          <a:blip r:embed="rId3">
            <a:alphaModFix/>
          </a:blip>
          <a:stretch>
            <a:fillRect/>
          </a:stretch>
        </p:blipFill>
        <p:spPr>
          <a:xfrm>
            <a:off x="311700" y="1792186"/>
            <a:ext cx="7870649" cy="2924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49"/>
          <p:cNvPicPr preferRelativeResize="0"/>
          <p:nvPr/>
        </p:nvPicPr>
        <p:blipFill rotWithShape="1">
          <a:blip r:embed="rId3">
            <a:alphaModFix/>
          </a:blip>
          <a:srcRect b="0" l="704" r="0" t="0"/>
          <a:stretch/>
        </p:blipFill>
        <p:spPr>
          <a:xfrm>
            <a:off x="655275" y="1557450"/>
            <a:ext cx="5057884" cy="3106726"/>
          </a:xfrm>
          <a:prstGeom prst="rect">
            <a:avLst/>
          </a:prstGeom>
          <a:noFill/>
          <a:ln>
            <a:noFill/>
          </a:ln>
        </p:spPr>
      </p:pic>
      <p:pic>
        <p:nvPicPr>
          <p:cNvPr id="397" name="Google Shape;397;p49"/>
          <p:cNvPicPr preferRelativeResize="0"/>
          <p:nvPr/>
        </p:nvPicPr>
        <p:blipFill rotWithShape="1">
          <a:blip r:embed="rId4">
            <a:alphaModFix/>
          </a:blip>
          <a:srcRect b="0" l="0" r="0" t="0"/>
          <a:stretch/>
        </p:blipFill>
        <p:spPr>
          <a:xfrm>
            <a:off x="6003700" y="1314875"/>
            <a:ext cx="2780300" cy="1617900"/>
          </a:xfrm>
          <a:prstGeom prst="rect">
            <a:avLst/>
          </a:prstGeom>
          <a:noFill/>
          <a:ln>
            <a:noFill/>
          </a:ln>
        </p:spPr>
      </p:pic>
      <p:sp>
        <p:nvSpPr>
          <p:cNvPr id="398" name="Google Shape;398;p49"/>
          <p:cNvSpPr txBox="1"/>
          <p:nvPr/>
        </p:nvSpPr>
        <p:spPr>
          <a:xfrm>
            <a:off x="6003650" y="3184275"/>
            <a:ext cx="2780400" cy="1623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 sz="1100"/>
              <a:t>comp_0 : 기준일</a:t>
            </a:r>
            <a:endParaRPr sz="1100"/>
          </a:p>
          <a:p>
            <a:pPr indent="0" lvl="0" marL="0" rtl="0" algn="l">
              <a:lnSpc>
                <a:spcPct val="150000"/>
              </a:lnSpc>
              <a:spcBef>
                <a:spcPts val="0"/>
              </a:spcBef>
              <a:spcAft>
                <a:spcPts val="0"/>
              </a:spcAft>
              <a:buNone/>
            </a:pPr>
            <a:r>
              <a:rPr lang="ko" sz="1100">
                <a:solidFill>
                  <a:schemeClr val="dk1"/>
                </a:solidFill>
              </a:rPr>
              <a:t>comp_1 : 기준일 + 환율</a:t>
            </a:r>
            <a:endParaRPr sz="1100">
              <a:solidFill>
                <a:schemeClr val="dk1"/>
              </a:solidFill>
            </a:endParaRPr>
          </a:p>
          <a:p>
            <a:pPr indent="0" lvl="0" marL="0" rtl="0" algn="l">
              <a:lnSpc>
                <a:spcPct val="150000"/>
              </a:lnSpc>
              <a:spcBef>
                <a:spcPts val="0"/>
              </a:spcBef>
              <a:spcAft>
                <a:spcPts val="0"/>
              </a:spcAft>
              <a:buNone/>
            </a:pPr>
            <a:r>
              <a:rPr lang="ko" sz="1100">
                <a:solidFill>
                  <a:schemeClr val="dk1"/>
                </a:solidFill>
              </a:rPr>
              <a:t>comp_2 : 기준일 + 유가</a:t>
            </a:r>
            <a:endParaRPr sz="1100">
              <a:solidFill>
                <a:schemeClr val="dk1"/>
              </a:solidFill>
            </a:endParaRPr>
          </a:p>
          <a:p>
            <a:pPr indent="0" lvl="0" marL="0" rtl="0" algn="l">
              <a:lnSpc>
                <a:spcPct val="150000"/>
              </a:lnSpc>
              <a:spcBef>
                <a:spcPts val="0"/>
              </a:spcBef>
              <a:spcAft>
                <a:spcPts val="0"/>
              </a:spcAft>
              <a:buNone/>
            </a:pPr>
            <a:r>
              <a:rPr lang="ko" sz="1100">
                <a:solidFill>
                  <a:schemeClr val="dk1"/>
                </a:solidFill>
              </a:rPr>
              <a:t>comp_3 : 기준일 + 은행업무일</a:t>
            </a:r>
            <a:endParaRPr sz="1100">
              <a:solidFill>
                <a:schemeClr val="dk1"/>
              </a:solidFill>
            </a:endParaRPr>
          </a:p>
          <a:p>
            <a:pPr indent="0" lvl="0" marL="0" rtl="0" algn="l">
              <a:lnSpc>
                <a:spcPct val="150000"/>
              </a:lnSpc>
              <a:spcBef>
                <a:spcPts val="0"/>
              </a:spcBef>
              <a:spcAft>
                <a:spcPts val="0"/>
              </a:spcAft>
              <a:buNone/>
            </a:pPr>
            <a:r>
              <a:rPr lang="ko" sz="1100">
                <a:solidFill>
                  <a:schemeClr val="dk1"/>
                </a:solidFill>
              </a:rPr>
              <a:t>comp_4 : 기준일 + 환율 + 유가</a:t>
            </a:r>
            <a:endParaRPr sz="11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ko" sz="1100">
                <a:solidFill>
                  <a:schemeClr val="dk1"/>
                </a:solidFill>
              </a:rPr>
              <a:t>comp_5 : 기준일 + 은행업무일 + 환율 + 유가</a:t>
            </a:r>
            <a:endParaRPr sz="1100">
              <a:solidFill>
                <a:schemeClr val="dk1"/>
              </a:solidFill>
            </a:endParaRPr>
          </a:p>
        </p:txBody>
      </p:sp>
      <p:sp>
        <p:nvSpPr>
          <p:cNvPr id="399" name="Google Shape;399;p49"/>
          <p:cNvSpPr txBox="1"/>
          <p:nvPr>
            <p:ph type="title"/>
          </p:nvPr>
        </p:nvSpPr>
        <p:spPr>
          <a:xfrm>
            <a:off x="311700" y="16057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ko" sz="2420"/>
              <a:t>추가 데이터 및 모델 선별</a:t>
            </a:r>
            <a:endParaRPr sz="2420"/>
          </a:p>
        </p:txBody>
      </p:sp>
      <p:sp>
        <p:nvSpPr>
          <p:cNvPr id="400" name="Google Shape;400;p49"/>
          <p:cNvSpPr/>
          <p:nvPr/>
        </p:nvSpPr>
        <p:spPr>
          <a:xfrm>
            <a:off x="6003650" y="1681275"/>
            <a:ext cx="2780400" cy="47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9"/>
          <p:cNvSpPr/>
          <p:nvPr/>
        </p:nvSpPr>
        <p:spPr>
          <a:xfrm>
            <a:off x="655275" y="1705075"/>
            <a:ext cx="5058000" cy="167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9"/>
          <p:cNvSpPr/>
          <p:nvPr/>
        </p:nvSpPr>
        <p:spPr>
          <a:xfrm>
            <a:off x="655212" y="4138700"/>
            <a:ext cx="5058000" cy="167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0"/>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Modeling with Hyperparameter Tuning_새우</a:t>
            </a:r>
            <a:endParaRPr/>
          </a:p>
        </p:txBody>
      </p:sp>
      <p:pic>
        <p:nvPicPr>
          <p:cNvPr id="408" name="Google Shape;408;p50"/>
          <p:cNvPicPr preferRelativeResize="0"/>
          <p:nvPr/>
        </p:nvPicPr>
        <p:blipFill>
          <a:blip r:embed="rId3">
            <a:alphaModFix/>
          </a:blip>
          <a:stretch>
            <a:fillRect/>
          </a:stretch>
        </p:blipFill>
        <p:spPr>
          <a:xfrm>
            <a:off x="3248352" y="1122775"/>
            <a:ext cx="2991815" cy="1979999"/>
          </a:xfrm>
          <a:prstGeom prst="rect">
            <a:avLst/>
          </a:prstGeom>
          <a:noFill/>
          <a:ln>
            <a:noFill/>
          </a:ln>
        </p:spPr>
      </p:pic>
      <p:pic>
        <p:nvPicPr>
          <p:cNvPr id="409" name="Google Shape;409;p50"/>
          <p:cNvPicPr preferRelativeResize="0"/>
          <p:nvPr/>
        </p:nvPicPr>
        <p:blipFill>
          <a:blip r:embed="rId4">
            <a:alphaModFix/>
          </a:blip>
          <a:stretch>
            <a:fillRect/>
          </a:stretch>
        </p:blipFill>
        <p:spPr>
          <a:xfrm>
            <a:off x="179999" y="1122775"/>
            <a:ext cx="2661120" cy="1980000"/>
          </a:xfrm>
          <a:prstGeom prst="rect">
            <a:avLst/>
          </a:prstGeom>
          <a:noFill/>
          <a:ln>
            <a:noFill/>
          </a:ln>
        </p:spPr>
      </p:pic>
      <p:pic>
        <p:nvPicPr>
          <p:cNvPr id="410" name="Google Shape;410;p50"/>
          <p:cNvPicPr preferRelativeResize="0"/>
          <p:nvPr/>
        </p:nvPicPr>
        <p:blipFill>
          <a:blip r:embed="rId5">
            <a:alphaModFix/>
          </a:blip>
          <a:stretch>
            <a:fillRect/>
          </a:stretch>
        </p:blipFill>
        <p:spPr>
          <a:xfrm>
            <a:off x="6647400" y="1122775"/>
            <a:ext cx="2316600" cy="1980000"/>
          </a:xfrm>
          <a:prstGeom prst="rect">
            <a:avLst/>
          </a:prstGeom>
          <a:noFill/>
          <a:ln>
            <a:noFill/>
          </a:ln>
        </p:spPr>
      </p:pic>
      <p:sp>
        <p:nvSpPr>
          <p:cNvPr id="411" name="Google Shape;411;p50"/>
          <p:cNvSpPr txBox="1"/>
          <p:nvPr/>
        </p:nvSpPr>
        <p:spPr>
          <a:xfrm>
            <a:off x="557763" y="3204450"/>
            <a:ext cx="1905600" cy="43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600"/>
              <a:t>RandomForest</a:t>
            </a:r>
            <a:endParaRPr b="1" sz="1600"/>
          </a:p>
          <a:p>
            <a:pPr indent="0" lvl="0" marL="0" rtl="0" algn="ctr">
              <a:spcBef>
                <a:spcPts val="0"/>
              </a:spcBef>
              <a:spcAft>
                <a:spcPts val="0"/>
              </a:spcAft>
              <a:buNone/>
            </a:pPr>
            <a:r>
              <a:rPr b="1" lang="ko" sz="1600"/>
              <a:t>Regressor</a:t>
            </a:r>
            <a:endParaRPr b="1" sz="1600"/>
          </a:p>
        </p:txBody>
      </p:sp>
      <p:sp>
        <p:nvSpPr>
          <p:cNvPr id="412" name="Google Shape;412;p50"/>
          <p:cNvSpPr txBox="1"/>
          <p:nvPr/>
        </p:nvSpPr>
        <p:spPr>
          <a:xfrm>
            <a:off x="3791463" y="3204450"/>
            <a:ext cx="1905600" cy="43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600"/>
              <a:t>XGBoost</a:t>
            </a:r>
            <a:r>
              <a:rPr b="1" lang="ko" sz="1600"/>
              <a:t> Regressor</a:t>
            </a:r>
            <a:endParaRPr b="1" sz="1600"/>
          </a:p>
        </p:txBody>
      </p:sp>
      <p:sp>
        <p:nvSpPr>
          <p:cNvPr id="413" name="Google Shape;413;p50"/>
          <p:cNvSpPr txBox="1"/>
          <p:nvPr/>
        </p:nvSpPr>
        <p:spPr>
          <a:xfrm>
            <a:off x="6852888" y="3204450"/>
            <a:ext cx="1905600" cy="43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600"/>
              <a:t>LightGBM</a:t>
            </a:r>
            <a:r>
              <a:rPr b="1" lang="ko" sz="1600"/>
              <a:t> Regressor</a:t>
            </a:r>
            <a:endParaRPr b="1" sz="1600"/>
          </a:p>
        </p:txBody>
      </p:sp>
      <p:pic>
        <p:nvPicPr>
          <p:cNvPr id="414" name="Google Shape;414;p50"/>
          <p:cNvPicPr preferRelativeResize="0"/>
          <p:nvPr/>
        </p:nvPicPr>
        <p:blipFill>
          <a:blip r:embed="rId6">
            <a:alphaModFix/>
          </a:blip>
          <a:stretch>
            <a:fillRect/>
          </a:stretch>
        </p:blipFill>
        <p:spPr>
          <a:xfrm>
            <a:off x="1162050" y="3960850"/>
            <a:ext cx="6819900" cy="989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ko"/>
              <a:t>감사합니다</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4">
            <a:alphaModFix/>
          </a:blip>
          <a:stretch>
            <a:fillRect/>
          </a:stretch>
        </p:blipFill>
        <p:spPr>
          <a:xfrm>
            <a:off x="2373075" y="1194725"/>
            <a:ext cx="6459226" cy="1870350"/>
          </a:xfrm>
          <a:prstGeom prst="rect">
            <a:avLst/>
          </a:prstGeom>
          <a:noFill/>
          <a:ln>
            <a:noFill/>
          </a:ln>
        </p:spPr>
      </p:pic>
      <p:sp>
        <p:nvSpPr>
          <p:cNvPr id="106" name="Google Shape;106;p19"/>
          <p:cNvSpPr txBox="1"/>
          <p:nvPr/>
        </p:nvSpPr>
        <p:spPr>
          <a:xfrm>
            <a:off x="138450" y="1729650"/>
            <a:ext cx="212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t>다른 기간에 이상치 발견</a:t>
            </a:r>
            <a:endParaRPr/>
          </a:p>
        </p:txBody>
      </p:sp>
      <p:pic>
        <p:nvPicPr>
          <p:cNvPr id="107" name="Google Shape;107;p19"/>
          <p:cNvPicPr preferRelativeResize="0"/>
          <p:nvPr/>
        </p:nvPicPr>
        <p:blipFill>
          <a:blip r:embed="rId5">
            <a:alphaModFix/>
          </a:blip>
          <a:stretch>
            <a:fillRect/>
          </a:stretch>
        </p:blipFill>
        <p:spPr>
          <a:xfrm>
            <a:off x="2373075" y="3065075"/>
            <a:ext cx="6573749" cy="1779700"/>
          </a:xfrm>
          <a:prstGeom prst="rect">
            <a:avLst/>
          </a:prstGeom>
          <a:noFill/>
          <a:ln>
            <a:noFill/>
          </a:ln>
        </p:spPr>
      </p:pic>
      <p:sp>
        <p:nvSpPr>
          <p:cNvPr id="108" name="Google Shape;108;p19"/>
          <p:cNvSpPr txBox="1"/>
          <p:nvPr/>
        </p:nvSpPr>
        <p:spPr>
          <a:xfrm>
            <a:off x="438000" y="3754825"/>
            <a:ext cx="152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t>상세어종별 평균</a:t>
            </a:r>
            <a:endParaRPr/>
          </a:p>
        </p:txBody>
      </p:sp>
      <p:cxnSp>
        <p:nvCxnSpPr>
          <p:cNvPr id="109" name="Google Shape;109;p19"/>
          <p:cNvCxnSpPr/>
          <p:nvPr/>
        </p:nvCxnSpPr>
        <p:spPr>
          <a:xfrm>
            <a:off x="4124000" y="1314875"/>
            <a:ext cx="247800" cy="289200"/>
          </a:xfrm>
          <a:prstGeom prst="straightConnector1">
            <a:avLst/>
          </a:prstGeom>
          <a:noFill/>
          <a:ln cap="flat" cmpd="sng" w="9525">
            <a:solidFill>
              <a:schemeClr val="dk2"/>
            </a:solidFill>
            <a:prstDash val="solid"/>
            <a:round/>
            <a:headEnd len="med" w="med" type="none"/>
            <a:tailEnd len="med" w="med" type="triangle"/>
          </a:ln>
        </p:spPr>
      </p:cxnSp>
      <p:cxnSp>
        <p:nvCxnSpPr>
          <p:cNvPr id="110" name="Google Shape;110;p19"/>
          <p:cNvCxnSpPr/>
          <p:nvPr/>
        </p:nvCxnSpPr>
        <p:spPr>
          <a:xfrm>
            <a:off x="6027425" y="2305050"/>
            <a:ext cx="206700" cy="192900"/>
          </a:xfrm>
          <a:prstGeom prst="straightConnector1">
            <a:avLst/>
          </a:prstGeom>
          <a:noFill/>
          <a:ln cap="flat" cmpd="sng" w="9525">
            <a:solidFill>
              <a:schemeClr val="dk2"/>
            </a:solidFill>
            <a:prstDash val="solid"/>
            <a:round/>
            <a:headEnd len="med" w="med" type="none"/>
            <a:tailEnd len="med" w="med" type="triangle"/>
          </a:ln>
        </p:spPr>
      </p:cxnSp>
      <p:cxnSp>
        <p:nvCxnSpPr>
          <p:cNvPr id="111" name="Google Shape;111;p19"/>
          <p:cNvCxnSpPr/>
          <p:nvPr/>
        </p:nvCxnSpPr>
        <p:spPr>
          <a:xfrm>
            <a:off x="8106150" y="1604075"/>
            <a:ext cx="206700" cy="247800"/>
          </a:xfrm>
          <a:prstGeom prst="straightConnector1">
            <a:avLst/>
          </a:prstGeom>
          <a:noFill/>
          <a:ln cap="flat" cmpd="sng" w="9525">
            <a:solidFill>
              <a:schemeClr val="dk2"/>
            </a:solidFill>
            <a:prstDash val="solid"/>
            <a:round/>
            <a:headEnd len="med" w="med" type="none"/>
            <a:tailEnd len="med" w="med" type="triangle"/>
          </a:ln>
        </p:spPr>
      </p:cxnSp>
      <p:sp>
        <p:nvSpPr>
          <p:cNvPr id="112" name="Google Shape;112;p19"/>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EDA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EDA</a:t>
            </a:r>
            <a:endParaRPr/>
          </a:p>
        </p:txBody>
      </p:sp>
      <p:pic>
        <p:nvPicPr>
          <p:cNvPr id="118" name="Google Shape;118;p20"/>
          <p:cNvPicPr preferRelativeResize="0"/>
          <p:nvPr/>
        </p:nvPicPr>
        <p:blipFill>
          <a:blip r:embed="rId3">
            <a:alphaModFix/>
          </a:blip>
          <a:stretch>
            <a:fillRect/>
          </a:stretch>
        </p:blipFill>
        <p:spPr>
          <a:xfrm>
            <a:off x="465557" y="1402650"/>
            <a:ext cx="8212886" cy="310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EDA</a:t>
            </a:r>
            <a:endParaRPr/>
          </a:p>
        </p:txBody>
      </p:sp>
      <p:pic>
        <p:nvPicPr>
          <p:cNvPr id="124" name="Google Shape;124;p21"/>
          <p:cNvPicPr preferRelativeResize="0"/>
          <p:nvPr/>
        </p:nvPicPr>
        <p:blipFill rotWithShape="1">
          <a:blip r:embed="rId4">
            <a:alphaModFix/>
          </a:blip>
          <a:srcRect b="0" l="0" r="81138" t="38313"/>
          <a:stretch/>
        </p:blipFill>
        <p:spPr>
          <a:xfrm>
            <a:off x="413325" y="2737275"/>
            <a:ext cx="1799999" cy="1980000"/>
          </a:xfrm>
          <a:prstGeom prst="rect">
            <a:avLst/>
          </a:prstGeom>
          <a:noFill/>
          <a:ln>
            <a:noFill/>
          </a:ln>
        </p:spPr>
      </p:pic>
      <p:graphicFrame>
        <p:nvGraphicFramePr>
          <p:cNvPr id="125" name="Google Shape;125;p21"/>
          <p:cNvGraphicFramePr/>
          <p:nvPr/>
        </p:nvGraphicFramePr>
        <p:xfrm>
          <a:off x="413325" y="1314875"/>
          <a:ext cx="3000000" cy="3000000"/>
        </p:xfrm>
        <a:graphic>
          <a:graphicData uri="http://schemas.openxmlformats.org/drawingml/2006/table">
            <a:tbl>
              <a:tblPr>
                <a:noFill/>
                <a:tableStyleId>{B96062C3-E3A7-40CA-8033-3A3770E8973B}</a:tableStyleId>
              </a:tblPr>
              <a:tblGrid>
                <a:gridCol w="4623475"/>
              </a:tblGrid>
              <a:tr h="12700">
                <a:tc>
                  <a:txBody>
                    <a:bodyPr/>
                    <a:lstStyle/>
                    <a:p>
                      <a:pPr indent="0" lvl="0" marL="0" rtl="0" algn="l">
                        <a:lnSpc>
                          <a:spcPct val="115000"/>
                        </a:lnSpc>
                        <a:spcBef>
                          <a:spcPts val="0"/>
                        </a:spcBef>
                        <a:spcAft>
                          <a:spcPts val="0"/>
                        </a:spcAft>
                        <a:buNone/>
                      </a:pPr>
                      <a:r>
                        <a:rPr lang="ko" sz="900">
                          <a:solidFill>
                            <a:srgbClr val="738191"/>
                          </a:solidFill>
                          <a:highlight>
                            <a:srgbClr val="EAEEF3"/>
                          </a:highlight>
                          <a:latin typeface="Consolas"/>
                          <a:ea typeface="Consolas"/>
                          <a:cs typeface="Consolas"/>
                          <a:sym typeface="Consolas"/>
                        </a:rPr>
                        <a:t># 날씨 변수 중 이상치 변환</a:t>
                      </a:r>
                      <a:endParaRPr sz="1050">
                        <a:solidFill>
                          <a:srgbClr val="00193A"/>
                        </a:solidFill>
                        <a:highlight>
                          <a:srgbClr val="EAEEF3"/>
                        </a:highlight>
                        <a:latin typeface="Consolas"/>
                        <a:ea typeface="Consolas"/>
                        <a:cs typeface="Consolas"/>
                        <a:sym typeface="Consolas"/>
                      </a:endParaRPr>
                    </a:p>
                    <a:p>
                      <a:pPr indent="0" lvl="0" marL="0" rtl="0" algn="l">
                        <a:lnSpc>
                          <a:spcPct val="115000"/>
                        </a:lnSpc>
                        <a:spcBef>
                          <a:spcPts val="0"/>
                        </a:spcBef>
                        <a:spcAft>
                          <a:spcPts val="0"/>
                        </a:spcAft>
                        <a:buNone/>
                      </a:pPr>
                      <a:r>
                        <a:rPr lang="ko" sz="900">
                          <a:solidFill>
                            <a:srgbClr val="00193A"/>
                          </a:solidFill>
                          <a:highlight>
                            <a:srgbClr val="EAEEF3"/>
                          </a:highlight>
                          <a:latin typeface="Consolas"/>
                          <a:ea typeface="Consolas"/>
                          <a:cs typeface="Consolas"/>
                          <a:sym typeface="Consolas"/>
                        </a:rPr>
                        <a:t>train[</a:t>
                      </a:r>
                      <a:r>
                        <a:rPr lang="ko" sz="900">
                          <a:solidFill>
                            <a:srgbClr val="0048AB"/>
                          </a:solidFill>
                          <a:highlight>
                            <a:srgbClr val="EAEEF3"/>
                          </a:highlight>
                          <a:latin typeface="Consolas"/>
                          <a:ea typeface="Consolas"/>
                          <a:cs typeface="Consolas"/>
                          <a:sym typeface="Consolas"/>
                        </a:rPr>
                        <a:t>'기준일'</a:t>
                      </a:r>
                      <a:r>
                        <a:rPr lang="ko" sz="900">
                          <a:solidFill>
                            <a:srgbClr val="00193A"/>
                          </a:solidFill>
                          <a:highlight>
                            <a:srgbClr val="EAEEF3"/>
                          </a:highlight>
                          <a:latin typeface="Consolas"/>
                          <a:ea typeface="Consolas"/>
                          <a:cs typeface="Consolas"/>
                          <a:sym typeface="Consolas"/>
                        </a:rPr>
                        <a:t>] = train[</a:t>
                      </a:r>
                      <a:r>
                        <a:rPr lang="ko" sz="900">
                          <a:solidFill>
                            <a:srgbClr val="0048AB"/>
                          </a:solidFill>
                          <a:highlight>
                            <a:srgbClr val="EAEEF3"/>
                          </a:highlight>
                          <a:latin typeface="Consolas"/>
                          <a:ea typeface="Consolas"/>
                          <a:cs typeface="Consolas"/>
                          <a:sym typeface="Consolas"/>
                        </a:rPr>
                        <a:t>'기준일'</a:t>
                      </a:r>
                      <a:r>
                        <a:rPr lang="ko" sz="900">
                          <a:solidFill>
                            <a:srgbClr val="00193A"/>
                          </a:solidFill>
                          <a:highlight>
                            <a:srgbClr val="EAEEF3"/>
                          </a:highlight>
                          <a:latin typeface="Consolas"/>
                          <a:ea typeface="Consolas"/>
                          <a:cs typeface="Consolas"/>
                          <a:sym typeface="Consolas"/>
                        </a:rPr>
                        <a:t>].apply(</a:t>
                      </a:r>
                      <a:r>
                        <a:rPr b="1" lang="ko" sz="900">
                          <a:solidFill>
                            <a:srgbClr val="00193A"/>
                          </a:solidFill>
                          <a:highlight>
                            <a:srgbClr val="EAEEF3"/>
                          </a:highlight>
                          <a:latin typeface="Consolas"/>
                          <a:ea typeface="Consolas"/>
                          <a:cs typeface="Consolas"/>
                          <a:sym typeface="Consolas"/>
                        </a:rPr>
                        <a:t>lambda</a:t>
                      </a:r>
                      <a:r>
                        <a:rPr lang="ko" sz="900">
                          <a:solidFill>
                            <a:srgbClr val="00193A"/>
                          </a:solidFill>
                          <a:highlight>
                            <a:srgbClr val="EAEEF3"/>
                          </a:highlight>
                          <a:latin typeface="Consolas"/>
                          <a:ea typeface="Consolas"/>
                          <a:cs typeface="Consolas"/>
                          <a:sym typeface="Consolas"/>
                        </a:rPr>
                        <a:t> x: pd.Timestamp(</a:t>
                      </a:r>
                      <a:r>
                        <a:rPr lang="ko" sz="900">
                          <a:solidFill>
                            <a:srgbClr val="0048AB"/>
                          </a:solidFill>
                          <a:highlight>
                            <a:srgbClr val="EAEEF3"/>
                          </a:highlight>
                          <a:latin typeface="Consolas"/>
                          <a:ea typeface="Consolas"/>
                          <a:cs typeface="Consolas"/>
                          <a:sym typeface="Consolas"/>
                        </a:rPr>
                        <a:t>'2017-01-02'</a:t>
                      </a:r>
                      <a:r>
                        <a:rPr lang="ko" sz="900">
                          <a:solidFill>
                            <a:srgbClr val="00193A"/>
                          </a:solidFill>
                          <a:highlight>
                            <a:srgbClr val="EAEEF3"/>
                          </a:highlight>
                          <a:latin typeface="Consolas"/>
                          <a:ea typeface="Consolas"/>
                          <a:cs typeface="Consolas"/>
                          <a:sym typeface="Consolas"/>
                        </a:rPr>
                        <a:t>) </a:t>
                      </a:r>
                      <a:r>
                        <a:rPr b="1" lang="ko" sz="900">
                          <a:solidFill>
                            <a:srgbClr val="00193A"/>
                          </a:solidFill>
                          <a:highlight>
                            <a:srgbClr val="EAEEF3"/>
                          </a:highlight>
                          <a:latin typeface="Consolas"/>
                          <a:ea typeface="Consolas"/>
                          <a:cs typeface="Consolas"/>
                          <a:sym typeface="Consolas"/>
                        </a:rPr>
                        <a:t>if</a:t>
                      </a:r>
                      <a:r>
                        <a:rPr lang="ko" sz="900">
                          <a:solidFill>
                            <a:srgbClr val="00193A"/>
                          </a:solidFill>
                          <a:highlight>
                            <a:srgbClr val="EAEEF3"/>
                          </a:highlight>
                          <a:latin typeface="Consolas"/>
                          <a:ea typeface="Consolas"/>
                          <a:cs typeface="Consolas"/>
                          <a:sym typeface="Consolas"/>
                        </a:rPr>
                        <a:t> x.strftime(</a:t>
                      </a:r>
                      <a:r>
                        <a:rPr lang="ko" sz="900">
                          <a:solidFill>
                            <a:srgbClr val="0048AB"/>
                          </a:solidFill>
                          <a:highlight>
                            <a:srgbClr val="EAEEF3"/>
                          </a:highlight>
                          <a:latin typeface="Consolas"/>
                          <a:ea typeface="Consolas"/>
                          <a:cs typeface="Consolas"/>
                          <a:sym typeface="Consolas"/>
                        </a:rPr>
                        <a:t>'%Y-%m-%d'</a:t>
                      </a:r>
                      <a:r>
                        <a:rPr lang="ko" sz="900">
                          <a:solidFill>
                            <a:srgbClr val="00193A"/>
                          </a:solidFill>
                          <a:highlight>
                            <a:srgbClr val="EAEEF3"/>
                          </a:highlight>
                          <a:latin typeface="Consolas"/>
                          <a:ea typeface="Consolas"/>
                          <a:cs typeface="Consolas"/>
                          <a:sym typeface="Consolas"/>
                        </a:rPr>
                        <a:t>)==</a:t>
                      </a:r>
                      <a:r>
                        <a:rPr lang="ko" sz="900">
                          <a:solidFill>
                            <a:srgbClr val="0048AB"/>
                          </a:solidFill>
                          <a:highlight>
                            <a:srgbClr val="EAEEF3"/>
                          </a:highlight>
                          <a:latin typeface="Consolas"/>
                          <a:ea typeface="Consolas"/>
                          <a:cs typeface="Consolas"/>
                          <a:sym typeface="Consolas"/>
                        </a:rPr>
                        <a:t>'2017-01-01'</a:t>
                      </a:r>
                      <a:r>
                        <a:rPr lang="ko" sz="900">
                          <a:solidFill>
                            <a:srgbClr val="00193A"/>
                          </a:solidFill>
                          <a:highlight>
                            <a:srgbClr val="EAEEF3"/>
                          </a:highlight>
                          <a:latin typeface="Consolas"/>
                          <a:ea typeface="Consolas"/>
                          <a:cs typeface="Consolas"/>
                          <a:sym typeface="Consolas"/>
                        </a:rPr>
                        <a:t> </a:t>
                      </a:r>
                      <a:r>
                        <a:rPr b="1" lang="ko" sz="900">
                          <a:solidFill>
                            <a:srgbClr val="00193A"/>
                          </a:solidFill>
                          <a:highlight>
                            <a:srgbClr val="EAEEF3"/>
                          </a:highlight>
                          <a:latin typeface="Consolas"/>
                          <a:ea typeface="Consolas"/>
                          <a:cs typeface="Consolas"/>
                          <a:sym typeface="Consolas"/>
                        </a:rPr>
                        <a:t>else</a:t>
                      </a:r>
                      <a:r>
                        <a:rPr lang="ko" sz="900">
                          <a:solidFill>
                            <a:srgbClr val="00193A"/>
                          </a:solidFill>
                          <a:highlight>
                            <a:srgbClr val="EAEEF3"/>
                          </a:highlight>
                          <a:latin typeface="Consolas"/>
                          <a:ea typeface="Consolas"/>
                          <a:cs typeface="Consolas"/>
                          <a:sym typeface="Consolas"/>
                        </a:rPr>
                        <a:t> x)</a:t>
                      </a:r>
                      <a:endParaRPr sz="900">
                        <a:solidFill>
                          <a:srgbClr val="00193A"/>
                        </a:solidFill>
                        <a:highlight>
                          <a:srgbClr val="EAEEF3"/>
                        </a:highlight>
                        <a:latin typeface="Consolas"/>
                        <a:ea typeface="Consolas"/>
                        <a:cs typeface="Consolas"/>
                        <a:sym typeface="Consolas"/>
                      </a:endParaRPr>
                    </a:p>
                    <a:p>
                      <a:pPr indent="0" lvl="0" marL="0" rtl="0" algn="l">
                        <a:lnSpc>
                          <a:spcPct val="115000"/>
                        </a:lnSpc>
                        <a:spcBef>
                          <a:spcPts val="0"/>
                        </a:spcBef>
                        <a:spcAft>
                          <a:spcPts val="0"/>
                        </a:spcAft>
                        <a:buNone/>
                      </a:pPr>
                      <a:br>
                        <a:rPr lang="ko" sz="900">
                          <a:solidFill>
                            <a:srgbClr val="00193A"/>
                          </a:solidFill>
                          <a:highlight>
                            <a:srgbClr val="EAEEF3"/>
                          </a:highlight>
                          <a:latin typeface="Consolas"/>
                          <a:ea typeface="Consolas"/>
                          <a:cs typeface="Consolas"/>
                          <a:sym typeface="Consolas"/>
                        </a:rPr>
                      </a:br>
                      <a:r>
                        <a:rPr lang="ko" sz="900">
                          <a:solidFill>
                            <a:srgbClr val="00193A"/>
                          </a:solidFill>
                          <a:highlight>
                            <a:srgbClr val="EAEEF3"/>
                          </a:highlight>
                          <a:latin typeface="Consolas"/>
                          <a:ea typeface="Consolas"/>
                          <a:cs typeface="Consolas"/>
                          <a:sym typeface="Consolas"/>
                        </a:rPr>
                        <a:t>train[</a:t>
                      </a:r>
                      <a:r>
                        <a:rPr lang="ko" sz="900">
                          <a:solidFill>
                            <a:srgbClr val="0048AB"/>
                          </a:solidFill>
                          <a:highlight>
                            <a:srgbClr val="EAEEF3"/>
                          </a:highlight>
                          <a:latin typeface="Consolas"/>
                          <a:ea typeface="Consolas"/>
                          <a:cs typeface="Consolas"/>
                          <a:sym typeface="Consolas"/>
                        </a:rPr>
                        <a:t>'기준일'</a:t>
                      </a:r>
                      <a:r>
                        <a:rPr lang="ko" sz="900">
                          <a:solidFill>
                            <a:srgbClr val="00193A"/>
                          </a:solidFill>
                          <a:highlight>
                            <a:srgbClr val="EAEEF3"/>
                          </a:highlight>
                          <a:latin typeface="Consolas"/>
                          <a:ea typeface="Consolas"/>
                          <a:cs typeface="Consolas"/>
                          <a:sym typeface="Consolas"/>
                        </a:rPr>
                        <a:t>] = train[</a:t>
                      </a:r>
                      <a:r>
                        <a:rPr lang="ko" sz="900">
                          <a:solidFill>
                            <a:srgbClr val="0048AB"/>
                          </a:solidFill>
                          <a:highlight>
                            <a:srgbClr val="EAEEF3"/>
                          </a:highlight>
                          <a:latin typeface="Consolas"/>
                          <a:ea typeface="Consolas"/>
                          <a:cs typeface="Consolas"/>
                          <a:sym typeface="Consolas"/>
                        </a:rPr>
                        <a:t>'기준일'</a:t>
                      </a:r>
                      <a:r>
                        <a:rPr lang="ko" sz="900">
                          <a:solidFill>
                            <a:srgbClr val="00193A"/>
                          </a:solidFill>
                          <a:highlight>
                            <a:srgbClr val="EAEEF3"/>
                          </a:highlight>
                          <a:latin typeface="Consolas"/>
                          <a:ea typeface="Consolas"/>
                          <a:cs typeface="Consolas"/>
                          <a:sym typeface="Consolas"/>
                        </a:rPr>
                        <a:t>].apply(</a:t>
                      </a:r>
                      <a:r>
                        <a:rPr b="1" lang="ko" sz="900">
                          <a:solidFill>
                            <a:srgbClr val="00193A"/>
                          </a:solidFill>
                          <a:highlight>
                            <a:srgbClr val="EAEEF3"/>
                          </a:highlight>
                          <a:latin typeface="Consolas"/>
                          <a:ea typeface="Consolas"/>
                          <a:cs typeface="Consolas"/>
                          <a:sym typeface="Consolas"/>
                        </a:rPr>
                        <a:t>lambda</a:t>
                      </a:r>
                      <a:r>
                        <a:rPr lang="ko" sz="900">
                          <a:solidFill>
                            <a:srgbClr val="00193A"/>
                          </a:solidFill>
                          <a:highlight>
                            <a:srgbClr val="EAEEF3"/>
                          </a:highlight>
                          <a:latin typeface="Consolas"/>
                          <a:ea typeface="Consolas"/>
                          <a:cs typeface="Consolas"/>
                          <a:sym typeface="Consolas"/>
                        </a:rPr>
                        <a:t> x: pd.Timestamp(</a:t>
                      </a:r>
                      <a:r>
                        <a:rPr lang="ko" sz="900">
                          <a:solidFill>
                            <a:srgbClr val="0048AB"/>
                          </a:solidFill>
                          <a:highlight>
                            <a:srgbClr val="EAEEF3"/>
                          </a:highlight>
                          <a:latin typeface="Consolas"/>
                          <a:ea typeface="Consolas"/>
                          <a:cs typeface="Consolas"/>
                          <a:sym typeface="Consolas"/>
                        </a:rPr>
                        <a:t>'2017-01-09'</a:t>
                      </a:r>
                      <a:r>
                        <a:rPr lang="ko" sz="900">
                          <a:solidFill>
                            <a:srgbClr val="00193A"/>
                          </a:solidFill>
                          <a:highlight>
                            <a:srgbClr val="EAEEF3"/>
                          </a:highlight>
                          <a:latin typeface="Consolas"/>
                          <a:ea typeface="Consolas"/>
                          <a:cs typeface="Consolas"/>
                          <a:sym typeface="Consolas"/>
                        </a:rPr>
                        <a:t>) </a:t>
                      </a:r>
                      <a:r>
                        <a:rPr b="1" lang="ko" sz="900">
                          <a:solidFill>
                            <a:srgbClr val="00193A"/>
                          </a:solidFill>
                          <a:highlight>
                            <a:srgbClr val="EAEEF3"/>
                          </a:highlight>
                          <a:latin typeface="Consolas"/>
                          <a:ea typeface="Consolas"/>
                          <a:cs typeface="Consolas"/>
                          <a:sym typeface="Consolas"/>
                        </a:rPr>
                        <a:t>if</a:t>
                      </a:r>
                      <a:r>
                        <a:rPr lang="ko" sz="900">
                          <a:solidFill>
                            <a:srgbClr val="00193A"/>
                          </a:solidFill>
                          <a:highlight>
                            <a:srgbClr val="EAEEF3"/>
                          </a:highlight>
                          <a:latin typeface="Consolas"/>
                          <a:ea typeface="Consolas"/>
                          <a:cs typeface="Consolas"/>
                          <a:sym typeface="Consolas"/>
                        </a:rPr>
                        <a:t> x.strftime(</a:t>
                      </a:r>
                      <a:r>
                        <a:rPr lang="ko" sz="900">
                          <a:solidFill>
                            <a:srgbClr val="0048AB"/>
                          </a:solidFill>
                          <a:highlight>
                            <a:srgbClr val="EAEEF3"/>
                          </a:highlight>
                          <a:latin typeface="Consolas"/>
                          <a:ea typeface="Consolas"/>
                          <a:cs typeface="Consolas"/>
                          <a:sym typeface="Consolas"/>
                        </a:rPr>
                        <a:t>'%Y-%m-%d'</a:t>
                      </a:r>
                      <a:r>
                        <a:rPr lang="ko" sz="900">
                          <a:solidFill>
                            <a:srgbClr val="00193A"/>
                          </a:solidFill>
                          <a:highlight>
                            <a:srgbClr val="EAEEF3"/>
                          </a:highlight>
                          <a:latin typeface="Consolas"/>
                          <a:ea typeface="Consolas"/>
                          <a:cs typeface="Consolas"/>
                          <a:sym typeface="Consolas"/>
                        </a:rPr>
                        <a:t>)==</a:t>
                      </a:r>
                      <a:r>
                        <a:rPr lang="ko" sz="900">
                          <a:solidFill>
                            <a:srgbClr val="0048AB"/>
                          </a:solidFill>
                          <a:highlight>
                            <a:srgbClr val="EAEEF3"/>
                          </a:highlight>
                          <a:latin typeface="Consolas"/>
                          <a:ea typeface="Consolas"/>
                          <a:cs typeface="Consolas"/>
                          <a:sym typeface="Consolas"/>
                        </a:rPr>
                        <a:t>'2017-01-06'</a:t>
                      </a:r>
                      <a:r>
                        <a:rPr lang="ko" sz="900">
                          <a:solidFill>
                            <a:srgbClr val="00193A"/>
                          </a:solidFill>
                          <a:highlight>
                            <a:srgbClr val="EAEEF3"/>
                          </a:highlight>
                          <a:latin typeface="Consolas"/>
                          <a:ea typeface="Consolas"/>
                          <a:cs typeface="Consolas"/>
                          <a:sym typeface="Consolas"/>
                        </a:rPr>
                        <a:t> </a:t>
                      </a:r>
                      <a:r>
                        <a:rPr b="1" lang="ko" sz="900">
                          <a:solidFill>
                            <a:srgbClr val="00193A"/>
                          </a:solidFill>
                          <a:highlight>
                            <a:srgbClr val="EAEEF3"/>
                          </a:highlight>
                          <a:latin typeface="Consolas"/>
                          <a:ea typeface="Consolas"/>
                          <a:cs typeface="Consolas"/>
                          <a:sym typeface="Consolas"/>
                        </a:rPr>
                        <a:t>else</a:t>
                      </a:r>
                      <a:r>
                        <a:rPr lang="ko" sz="900">
                          <a:solidFill>
                            <a:srgbClr val="00193A"/>
                          </a:solidFill>
                          <a:highlight>
                            <a:srgbClr val="EAEEF3"/>
                          </a:highlight>
                          <a:latin typeface="Consolas"/>
                          <a:ea typeface="Consolas"/>
                          <a:cs typeface="Consolas"/>
                          <a:sym typeface="Consolas"/>
                        </a:rPr>
                        <a:t> x)</a:t>
                      </a:r>
                      <a:endParaRPr sz="900">
                        <a:solidFill>
                          <a:srgbClr val="FFFF00"/>
                        </a:solidFill>
                        <a:latin typeface="Courier New"/>
                        <a:ea typeface="Courier New"/>
                        <a:cs typeface="Courier New"/>
                        <a:sym typeface="Courier New"/>
                      </a:endParaRPr>
                    </a:p>
                  </a:txBody>
                  <a:tcPr marT="63500" marB="63500" marR="63500" marL="63500">
                    <a:solidFill>
                      <a:srgbClr val="EAEEF3"/>
                    </a:solidFill>
                  </a:tcPr>
                </a:tc>
              </a:tr>
            </a:tbl>
          </a:graphicData>
        </a:graphic>
      </p:graphicFrame>
      <p:sp>
        <p:nvSpPr>
          <p:cNvPr id="126" name="Google Shape;126;p21"/>
          <p:cNvSpPr txBox="1"/>
          <p:nvPr/>
        </p:nvSpPr>
        <p:spPr>
          <a:xfrm>
            <a:off x="5164375" y="1524425"/>
            <a:ext cx="3979500" cy="3032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ko">
                <a:solidFill>
                  <a:schemeClr val="dk1"/>
                </a:solidFill>
              </a:rPr>
              <a:t>학습 및 훈련 데이터 중 </a:t>
            </a:r>
            <a:r>
              <a:rPr lang="ko">
                <a:solidFill>
                  <a:schemeClr val="dk1"/>
                </a:solidFill>
              </a:rPr>
              <a:t>“월요일”이 아닌 날짜</a:t>
            </a:r>
            <a:endParaRPr/>
          </a:p>
          <a:p>
            <a:pPr indent="0" lvl="0" marL="0" rtl="0" algn="l">
              <a:lnSpc>
                <a:spcPct val="150000"/>
              </a:lnSpc>
              <a:spcBef>
                <a:spcPts val="0"/>
              </a:spcBef>
              <a:spcAft>
                <a:spcPts val="0"/>
              </a:spcAft>
              <a:buNone/>
            </a:pPr>
            <a:r>
              <a:t/>
            </a:r>
            <a:endParaRPr/>
          </a:p>
          <a:p>
            <a:pPr indent="0" lvl="0" marL="0" rtl="0" algn="ctr">
              <a:lnSpc>
                <a:spcPct val="150000"/>
              </a:lnSpc>
              <a:spcBef>
                <a:spcPts val="0"/>
              </a:spcBef>
              <a:spcAft>
                <a:spcPts val="0"/>
              </a:spcAft>
              <a:buNone/>
            </a:pPr>
            <a:r>
              <a:rPr lang="ko" sz="2200"/>
              <a:t>“2017-01-01”</a:t>
            </a:r>
            <a:endParaRPr sz="2200"/>
          </a:p>
          <a:p>
            <a:pPr indent="0" lvl="0" marL="0" rtl="0" algn="ctr">
              <a:lnSpc>
                <a:spcPct val="150000"/>
              </a:lnSpc>
              <a:spcBef>
                <a:spcPts val="0"/>
              </a:spcBef>
              <a:spcAft>
                <a:spcPts val="0"/>
              </a:spcAft>
              <a:buNone/>
            </a:pPr>
            <a:r>
              <a:rPr lang="ko" sz="2200"/>
              <a:t>“2017-01-06”</a:t>
            </a:r>
            <a:endParaRPr sz="2200"/>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ko"/>
              <a:t>주</a:t>
            </a:r>
            <a:r>
              <a:rPr lang="ko"/>
              <a:t>별(“기준일”) 평균이 크게 차이가 나지 않는다고 판단했기 때문에 전후를 확인한 뒤, 월요일 날짜로 바꿈</a:t>
            </a:r>
            <a:endParaRPr/>
          </a:p>
        </p:txBody>
      </p:sp>
      <p:pic>
        <p:nvPicPr>
          <p:cNvPr id="127" name="Google Shape;127;p21"/>
          <p:cNvPicPr preferRelativeResize="0"/>
          <p:nvPr/>
        </p:nvPicPr>
        <p:blipFill rotWithShape="1">
          <a:blip r:embed="rId5">
            <a:alphaModFix/>
          </a:blip>
          <a:srcRect b="0" l="0" r="81562" t="35337"/>
          <a:stretch/>
        </p:blipFill>
        <p:spPr>
          <a:xfrm>
            <a:off x="3236800" y="2737275"/>
            <a:ext cx="1799999" cy="1980001"/>
          </a:xfrm>
          <a:prstGeom prst="rect">
            <a:avLst/>
          </a:prstGeom>
          <a:noFill/>
          <a:ln>
            <a:noFill/>
          </a:ln>
        </p:spPr>
      </p:pic>
      <p:sp>
        <p:nvSpPr>
          <p:cNvPr id="128" name="Google Shape;128;p21"/>
          <p:cNvSpPr/>
          <p:nvPr/>
        </p:nvSpPr>
        <p:spPr>
          <a:xfrm>
            <a:off x="2319762" y="3440925"/>
            <a:ext cx="8106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nvSpPr>
        <p:spPr>
          <a:xfrm>
            <a:off x="300675" y="629350"/>
            <a:ext cx="122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연어</a:t>
            </a:r>
            <a:endParaRPr/>
          </a:p>
        </p:txBody>
      </p:sp>
      <p:sp>
        <p:nvSpPr>
          <p:cNvPr id="134" name="Google Shape;134;p22"/>
          <p:cNvSpPr txBox="1"/>
          <p:nvPr/>
        </p:nvSpPr>
        <p:spPr>
          <a:xfrm>
            <a:off x="300675" y="1196750"/>
            <a:ext cx="8346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ko"/>
              <a:t>연어는 노르웨이의 비율이 압도적으로 높고 냉장 형태로 많이 수입이 된다.</a:t>
            </a:r>
            <a:endParaRPr/>
          </a:p>
        </p:txBody>
      </p:sp>
      <p:pic>
        <p:nvPicPr>
          <p:cNvPr id="135" name="Google Shape;135;p22"/>
          <p:cNvPicPr preferRelativeResize="0"/>
          <p:nvPr/>
        </p:nvPicPr>
        <p:blipFill>
          <a:blip r:embed="rId3">
            <a:alphaModFix/>
          </a:blip>
          <a:stretch>
            <a:fillRect/>
          </a:stretch>
        </p:blipFill>
        <p:spPr>
          <a:xfrm>
            <a:off x="467375" y="1935100"/>
            <a:ext cx="3426526" cy="2657150"/>
          </a:xfrm>
          <a:prstGeom prst="rect">
            <a:avLst/>
          </a:prstGeom>
          <a:noFill/>
          <a:ln>
            <a:noFill/>
          </a:ln>
        </p:spPr>
      </p:pic>
      <p:pic>
        <p:nvPicPr>
          <p:cNvPr id="136" name="Google Shape;136;p22"/>
          <p:cNvPicPr preferRelativeResize="0"/>
          <p:nvPr/>
        </p:nvPicPr>
        <p:blipFill>
          <a:blip r:embed="rId4">
            <a:alphaModFix/>
          </a:blip>
          <a:stretch>
            <a:fillRect/>
          </a:stretch>
        </p:blipFill>
        <p:spPr>
          <a:xfrm>
            <a:off x="4927675" y="1935100"/>
            <a:ext cx="2994874" cy="2657150"/>
          </a:xfrm>
          <a:prstGeom prst="rect">
            <a:avLst/>
          </a:prstGeom>
          <a:noFill/>
          <a:ln>
            <a:noFill/>
          </a:ln>
        </p:spPr>
      </p:pic>
      <p:sp>
        <p:nvSpPr>
          <p:cNvPr id="137" name="Google Shape;137;p22"/>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EDA_연어</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nvSpPr>
        <p:spPr>
          <a:xfrm>
            <a:off x="300675" y="629350"/>
            <a:ext cx="122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t>연어</a:t>
            </a:r>
            <a:endParaRPr/>
          </a:p>
        </p:txBody>
      </p:sp>
      <p:sp>
        <p:nvSpPr>
          <p:cNvPr id="143" name="Google Shape;143;p23"/>
          <p:cNvSpPr txBox="1"/>
          <p:nvPr/>
        </p:nvSpPr>
        <p:spPr>
          <a:xfrm>
            <a:off x="300675" y="1196750"/>
            <a:ext cx="8356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ko"/>
              <a:t>수입용도는 판매용 &gt; 자사제품 제조용 &gt; 외화획득용 원료 순으로 평균 가격이 높다.</a:t>
            </a:r>
            <a:endParaRPr/>
          </a:p>
        </p:txBody>
      </p:sp>
      <p:pic>
        <p:nvPicPr>
          <p:cNvPr id="144" name="Google Shape;144;p23"/>
          <p:cNvPicPr preferRelativeResize="0"/>
          <p:nvPr/>
        </p:nvPicPr>
        <p:blipFill>
          <a:blip r:embed="rId3">
            <a:alphaModFix/>
          </a:blip>
          <a:stretch>
            <a:fillRect/>
          </a:stretch>
        </p:blipFill>
        <p:spPr>
          <a:xfrm>
            <a:off x="734050" y="1764150"/>
            <a:ext cx="7232099" cy="3127575"/>
          </a:xfrm>
          <a:prstGeom prst="rect">
            <a:avLst/>
          </a:prstGeom>
          <a:noFill/>
          <a:ln>
            <a:noFill/>
          </a:ln>
        </p:spPr>
      </p:pic>
      <p:sp>
        <p:nvSpPr>
          <p:cNvPr id="145" name="Google Shape;145;p23"/>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EDA_연어</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4"/>
          <p:cNvPicPr preferRelativeResize="0"/>
          <p:nvPr/>
        </p:nvPicPr>
        <p:blipFill>
          <a:blip r:embed="rId4">
            <a:alphaModFix/>
          </a:blip>
          <a:stretch>
            <a:fillRect/>
          </a:stretch>
        </p:blipFill>
        <p:spPr>
          <a:xfrm>
            <a:off x="142025" y="2177987"/>
            <a:ext cx="3689101" cy="2453375"/>
          </a:xfrm>
          <a:prstGeom prst="rect">
            <a:avLst/>
          </a:prstGeom>
          <a:noFill/>
          <a:ln>
            <a:noFill/>
          </a:ln>
        </p:spPr>
      </p:pic>
      <p:pic>
        <p:nvPicPr>
          <p:cNvPr id="151" name="Google Shape;151;p24"/>
          <p:cNvPicPr preferRelativeResize="0"/>
          <p:nvPr/>
        </p:nvPicPr>
        <p:blipFill>
          <a:blip r:embed="rId5">
            <a:alphaModFix/>
          </a:blip>
          <a:stretch>
            <a:fillRect/>
          </a:stretch>
        </p:blipFill>
        <p:spPr>
          <a:xfrm>
            <a:off x="5143200" y="2207213"/>
            <a:ext cx="3689101" cy="2394900"/>
          </a:xfrm>
          <a:prstGeom prst="rect">
            <a:avLst/>
          </a:prstGeom>
          <a:noFill/>
          <a:ln>
            <a:noFill/>
          </a:ln>
        </p:spPr>
      </p:pic>
      <p:sp>
        <p:nvSpPr>
          <p:cNvPr id="152" name="Google Shape;152;p24"/>
          <p:cNvSpPr/>
          <p:nvPr/>
        </p:nvSpPr>
        <p:spPr>
          <a:xfrm>
            <a:off x="4046525" y="2891363"/>
            <a:ext cx="963300" cy="645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4"/>
          <p:cNvSpPr txBox="1"/>
          <p:nvPr/>
        </p:nvSpPr>
        <p:spPr>
          <a:xfrm>
            <a:off x="142025" y="1212400"/>
            <a:ext cx="87723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
              <a:t>1. IQR(Interquartile range)방법을 사용하여 이상치를 NaN(Not a Number)값으로 변경한다.</a:t>
            </a:r>
            <a:endParaRPr/>
          </a:p>
          <a:p>
            <a:pPr indent="0" lvl="0" marL="0" rtl="0" algn="l">
              <a:lnSpc>
                <a:spcPct val="150000"/>
              </a:lnSpc>
              <a:spcBef>
                <a:spcPts val="0"/>
              </a:spcBef>
              <a:spcAft>
                <a:spcPts val="0"/>
              </a:spcAft>
              <a:buNone/>
            </a:pPr>
            <a:r>
              <a:rPr lang="ko"/>
              <a:t>2. Interpolation(보간법)을 사용하여 NaN(Not a Number)값을 채워준다.</a:t>
            </a:r>
            <a:endParaRPr/>
          </a:p>
        </p:txBody>
      </p:sp>
      <p:sp>
        <p:nvSpPr>
          <p:cNvPr id="154" name="Google Shape;154;p24"/>
          <p:cNvSpPr txBox="1"/>
          <p:nvPr>
            <p:ph type="title"/>
          </p:nvPr>
        </p:nvSpPr>
        <p:spPr>
          <a:xfrm>
            <a:off x="311700" y="160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ko"/>
              <a:t>EDA_연어 이상치 제거</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121541"/>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